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35" r:id="rId6"/>
    <p:sldId id="330" r:id="rId7"/>
    <p:sldId id="331" r:id="rId8"/>
    <p:sldId id="332" r:id="rId9"/>
    <p:sldId id="336" r:id="rId10"/>
    <p:sldId id="262" r:id="rId11"/>
    <p:sldId id="263" r:id="rId12"/>
    <p:sldId id="299" r:id="rId13"/>
    <p:sldId id="302" r:id="rId14"/>
    <p:sldId id="264" r:id="rId15"/>
    <p:sldId id="266" r:id="rId16"/>
    <p:sldId id="265" r:id="rId17"/>
    <p:sldId id="276" r:id="rId18"/>
    <p:sldId id="303" r:id="rId19"/>
    <p:sldId id="293" r:id="rId20"/>
    <p:sldId id="277" r:id="rId21"/>
    <p:sldId id="337"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338" r:id="rId39"/>
    <p:sldId id="296" r:id="rId40"/>
    <p:sldId id="318" r:id="rId41"/>
    <p:sldId id="319" r:id="rId42"/>
    <p:sldId id="339" r:id="rId43"/>
    <p:sldId id="322" r:id="rId44"/>
    <p:sldId id="323" r:id="rId45"/>
    <p:sldId id="324" r:id="rId46"/>
    <p:sldId id="340" r:id="rId47"/>
    <p:sldId id="289" r:id="rId48"/>
    <p:sldId id="320" r:id="rId49"/>
    <p:sldId id="274" r:id="rId50"/>
    <p:sldId id="333" r:id="rId51"/>
    <p:sldId id="334"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204E79"/>
    <a:srgbClr val="121619"/>
    <a:srgbClr val="3A6483"/>
    <a:srgbClr val="0B49CB"/>
    <a:srgbClr val="1C7DDB"/>
    <a:srgbClr val="F2F4F8"/>
    <a:srgbClr val="F2F2F2"/>
    <a:srgbClr val="1455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p:restoredTop sz="76549"/>
  </p:normalViewPr>
  <p:slideViewPr>
    <p:cSldViewPr snapToGrid="0" snapToObjects="1">
      <p:cViewPr varScale="1">
        <p:scale>
          <a:sx n="87" d="100"/>
          <a:sy n="87" d="100"/>
        </p:scale>
        <p:origin x="132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246DE-9218-EA47-AD2D-1037CC9094E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09D9D41C-8A43-0F4C-A90E-41CE6A07FF11}">
      <dgm:prSet phldrT="[Text]"/>
      <dgm:spPr/>
      <dgm:t>
        <a:bodyPr/>
        <a:lstStyle/>
        <a:p>
          <a:r>
            <a:rPr lang="en-US" dirty="0"/>
            <a:t>True ASDS</a:t>
          </a:r>
        </a:p>
      </dgm:t>
    </dgm:pt>
    <dgm:pt modelId="{7637F0CF-57B3-0E45-8F4D-B472EFC10D58}" type="parTrans" cxnId="{04832624-0679-3E40-9F84-FF3692628478}">
      <dgm:prSet/>
      <dgm:spPr/>
      <dgm:t>
        <a:bodyPr/>
        <a:lstStyle/>
        <a:p>
          <a:endParaRPr lang="en-US"/>
        </a:p>
      </dgm:t>
    </dgm:pt>
    <dgm:pt modelId="{AEE0F6AD-A37F-FE42-9148-27B676625149}" type="sibTrans" cxnId="{04832624-0679-3E40-9F84-FF3692628478}">
      <dgm:prSet/>
      <dgm:spPr/>
      <dgm:t>
        <a:bodyPr/>
        <a:lstStyle/>
        <a:p>
          <a:endParaRPr lang="en-US"/>
        </a:p>
      </dgm:t>
    </dgm:pt>
    <dgm:pt modelId="{F0767896-E09D-724E-9811-EB31D0010E7E}">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None None</a:t>
          </a:r>
        </a:p>
      </dgm:t>
    </dgm:pt>
    <dgm:pt modelId="{90B83295-9D66-7443-83CD-29B9483CE3C2}" type="parTrans" cxnId="{2B7D9633-8A64-B64D-9B32-8BFBD9FDDBD4}">
      <dgm:prSet/>
      <dgm:spPr/>
      <dgm:t>
        <a:bodyPr/>
        <a:lstStyle/>
        <a:p>
          <a:endParaRPr lang="en-US"/>
        </a:p>
      </dgm:t>
    </dgm:pt>
    <dgm:pt modelId="{4DFF18F2-DD55-6346-9B31-3A663F2985EC}" type="sibTrans" cxnId="{2B7D9633-8A64-B64D-9B32-8BFBD9FDDBD4}">
      <dgm:prSet/>
      <dgm:spPr/>
      <dgm:t>
        <a:bodyPr/>
        <a:lstStyle/>
        <a:p>
          <a:endParaRPr lang="en-US"/>
        </a:p>
      </dgm:t>
    </dgm:pt>
    <dgm:pt modelId="{77C1EFC0-1BCC-1D49-BA0B-BF9A655213C4}">
      <dgm:prSet phldrT="[Text]"/>
      <dgm:spPr/>
      <dgm:t>
        <a:bodyPr/>
        <a:lstStyle/>
        <a:p>
          <a:r>
            <a:rPr lang="en-US" dirty="0"/>
            <a:t>True RTLS</a:t>
          </a:r>
        </a:p>
      </dgm:t>
    </dgm:pt>
    <dgm:pt modelId="{CC55B562-D457-4D47-AFB3-50E63DA23206}" type="parTrans" cxnId="{ADEB3268-0083-8A40-9B2F-36ED1E25A530}">
      <dgm:prSet/>
      <dgm:spPr/>
      <dgm:t>
        <a:bodyPr/>
        <a:lstStyle/>
        <a:p>
          <a:endParaRPr lang="en-US"/>
        </a:p>
      </dgm:t>
    </dgm:pt>
    <dgm:pt modelId="{DDB61FEF-C783-EF4B-9A37-1B0374C56ACE}" type="sibTrans" cxnId="{ADEB3268-0083-8A40-9B2F-36ED1E25A530}">
      <dgm:prSet/>
      <dgm:spPr/>
      <dgm:t>
        <a:bodyPr/>
        <a:lstStyle/>
        <a:p>
          <a:endParaRPr lang="en-US"/>
        </a:p>
      </dgm:t>
    </dgm:pt>
    <dgm:pt modelId="{1F187185-378E-9242-AFB3-0AE9EC033F1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False ASDS</a:t>
          </a:r>
        </a:p>
      </dgm:t>
    </dgm:pt>
    <dgm:pt modelId="{C4DE1B88-5CAB-9B4E-84E6-89A9FD6D7E1C}" type="parTrans" cxnId="{0E554C88-91C9-BD40-BD7C-F0CD25DE7E0B}">
      <dgm:prSet/>
      <dgm:spPr/>
      <dgm:t>
        <a:bodyPr/>
        <a:lstStyle/>
        <a:p>
          <a:endParaRPr lang="en-US"/>
        </a:p>
      </dgm:t>
    </dgm:pt>
    <dgm:pt modelId="{F9A2F905-08DA-7845-8505-501F91155889}" type="sibTrans" cxnId="{0E554C88-91C9-BD40-BD7C-F0CD25DE7E0B}">
      <dgm:prSet/>
      <dgm:spPr/>
      <dgm:t>
        <a:bodyPr/>
        <a:lstStyle/>
        <a:p>
          <a:endParaRPr lang="en-US"/>
        </a:p>
      </dgm:t>
    </dgm:pt>
    <dgm:pt modelId="{C29E89F7-0C52-8849-A353-DA915021CC99}">
      <dgm:prSet phldrT="[Text]"/>
      <dgm:spPr/>
      <dgm:t>
        <a:bodyPr/>
        <a:lstStyle/>
        <a:p>
          <a:r>
            <a:rPr lang="en-US" dirty="0"/>
            <a:t>True Ocean</a:t>
          </a:r>
        </a:p>
      </dgm:t>
    </dgm:pt>
    <dgm:pt modelId="{BE26F5C3-1D6A-8945-B3C6-9EE6B72604D1}" type="parTrans" cxnId="{B3208F97-41C3-C741-8790-E005650C8047}">
      <dgm:prSet/>
      <dgm:spPr/>
      <dgm:t>
        <a:bodyPr/>
        <a:lstStyle/>
        <a:p>
          <a:endParaRPr lang="en-US"/>
        </a:p>
      </dgm:t>
    </dgm:pt>
    <dgm:pt modelId="{E168E74A-9520-FA40-95FB-6DE950DB41F8}" type="sibTrans" cxnId="{B3208F97-41C3-C741-8790-E005650C8047}">
      <dgm:prSet/>
      <dgm:spPr/>
      <dgm:t>
        <a:bodyPr/>
        <a:lstStyle/>
        <a:p>
          <a:endParaRPr lang="en-US"/>
        </a:p>
      </dgm:t>
    </dgm:pt>
    <dgm:pt modelId="{0D17B209-2EE6-2544-9143-CC6537530A9F}">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False Ocean</a:t>
          </a:r>
        </a:p>
      </dgm:t>
    </dgm:pt>
    <dgm:pt modelId="{8AACF524-7455-DB4A-99C2-3166EE3FC363}" type="parTrans" cxnId="{70A6817A-8FCF-2142-8E02-73AA2F1D3FAB}">
      <dgm:prSet/>
      <dgm:spPr/>
      <dgm:t>
        <a:bodyPr/>
        <a:lstStyle/>
        <a:p>
          <a:endParaRPr lang="en-US"/>
        </a:p>
      </dgm:t>
    </dgm:pt>
    <dgm:pt modelId="{47641F6D-7495-2245-AEE9-6276B74F18FD}" type="sibTrans" cxnId="{70A6817A-8FCF-2142-8E02-73AA2F1D3FAB}">
      <dgm:prSet/>
      <dgm:spPr/>
      <dgm:t>
        <a:bodyPr/>
        <a:lstStyle/>
        <a:p>
          <a:endParaRPr lang="en-US"/>
        </a:p>
      </dgm:t>
    </dgm:pt>
    <dgm:pt modelId="{DD4AC00C-587E-014A-B18A-134E63497956}">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None ASDS</a:t>
          </a:r>
        </a:p>
      </dgm:t>
    </dgm:pt>
    <dgm:pt modelId="{129B145B-BF89-4B4E-B0EA-0A65FE2F2214}" type="parTrans" cxnId="{C100A88C-A0E3-304E-A9C5-859C1BC940EA}">
      <dgm:prSet/>
      <dgm:spPr/>
      <dgm:t>
        <a:bodyPr/>
        <a:lstStyle/>
        <a:p>
          <a:endParaRPr lang="en-US"/>
        </a:p>
      </dgm:t>
    </dgm:pt>
    <dgm:pt modelId="{52BA0D8B-4B9B-274D-ACB1-34636B46DF6E}" type="sibTrans" cxnId="{C100A88C-A0E3-304E-A9C5-859C1BC940EA}">
      <dgm:prSet/>
      <dgm:spPr/>
      <dgm:t>
        <a:bodyPr/>
        <a:lstStyle/>
        <a:p>
          <a:endParaRPr lang="en-US"/>
        </a:p>
      </dgm:t>
    </dgm:pt>
    <dgm:pt modelId="{E2B35563-8FFE-694B-A2D1-DCCFF1AE179F}">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False RTLS</a:t>
          </a:r>
        </a:p>
      </dgm:t>
    </dgm:pt>
    <dgm:pt modelId="{917D49B5-B940-8C40-9507-F4A8EE06C00F}" type="parTrans" cxnId="{F4354CC7-424B-774A-85B3-6B3129E9B4C8}">
      <dgm:prSet/>
      <dgm:spPr/>
      <dgm:t>
        <a:bodyPr/>
        <a:lstStyle/>
        <a:p>
          <a:endParaRPr lang="en-US"/>
        </a:p>
      </dgm:t>
    </dgm:pt>
    <dgm:pt modelId="{F478B93B-673D-224B-825B-F54819CF3EB5}" type="sibTrans" cxnId="{F4354CC7-424B-774A-85B3-6B3129E9B4C8}">
      <dgm:prSet/>
      <dgm:spPr/>
      <dgm:t>
        <a:bodyPr/>
        <a:lstStyle/>
        <a:p>
          <a:endParaRPr lang="en-US"/>
        </a:p>
      </dgm:t>
    </dgm:pt>
    <dgm:pt modelId="{75DB5A75-17E1-A342-86DB-2E1E5AB72CD8}" type="pres">
      <dgm:prSet presAssocID="{E4D246DE-9218-EA47-AD2D-1037CC9094E4}" presName="diagram" presStyleCnt="0">
        <dgm:presLayoutVars>
          <dgm:dir/>
          <dgm:resizeHandles val="exact"/>
        </dgm:presLayoutVars>
      </dgm:prSet>
      <dgm:spPr/>
    </dgm:pt>
    <dgm:pt modelId="{5A29F3B3-A96D-D34A-AD97-A6129AAB5D99}" type="pres">
      <dgm:prSet presAssocID="{09D9D41C-8A43-0F4C-A90E-41CE6A07FF11}" presName="node" presStyleLbl="node1" presStyleIdx="0" presStyleCnt="8">
        <dgm:presLayoutVars>
          <dgm:bulletEnabled val="1"/>
        </dgm:presLayoutVars>
      </dgm:prSet>
      <dgm:spPr/>
    </dgm:pt>
    <dgm:pt modelId="{DE11B4F1-44CB-E745-8090-229BA87E0D7C}" type="pres">
      <dgm:prSet presAssocID="{AEE0F6AD-A37F-FE42-9148-27B676625149}" presName="sibTrans" presStyleCnt="0"/>
      <dgm:spPr/>
    </dgm:pt>
    <dgm:pt modelId="{F0423D45-8ABA-B748-80EB-5CE46BDB6B9B}" type="pres">
      <dgm:prSet presAssocID="{F0767896-E09D-724E-9811-EB31D0010E7E}" presName="node" presStyleLbl="node1" presStyleIdx="1" presStyleCnt="8">
        <dgm:presLayoutVars>
          <dgm:bulletEnabled val="1"/>
        </dgm:presLayoutVars>
      </dgm:prSet>
      <dgm:spPr/>
    </dgm:pt>
    <dgm:pt modelId="{8FFE64D8-C46B-CB40-B9D7-6BD33DCD0904}" type="pres">
      <dgm:prSet presAssocID="{4DFF18F2-DD55-6346-9B31-3A663F2985EC}" presName="sibTrans" presStyleCnt="0"/>
      <dgm:spPr/>
    </dgm:pt>
    <dgm:pt modelId="{6F8C909F-5CB9-8D46-AFEB-8443A9A125F3}" type="pres">
      <dgm:prSet presAssocID="{77C1EFC0-1BCC-1D49-BA0B-BF9A655213C4}" presName="node" presStyleLbl="node1" presStyleIdx="2" presStyleCnt="8">
        <dgm:presLayoutVars>
          <dgm:bulletEnabled val="1"/>
        </dgm:presLayoutVars>
      </dgm:prSet>
      <dgm:spPr/>
    </dgm:pt>
    <dgm:pt modelId="{E7B99279-2109-C741-BDCD-23881A6AB7D6}" type="pres">
      <dgm:prSet presAssocID="{DDB61FEF-C783-EF4B-9A37-1B0374C56ACE}" presName="sibTrans" presStyleCnt="0"/>
      <dgm:spPr/>
    </dgm:pt>
    <dgm:pt modelId="{CD52C206-6A2F-8E48-B013-2EA881454D4D}" type="pres">
      <dgm:prSet presAssocID="{1F187185-378E-9242-AFB3-0AE9EC033F12}" presName="node" presStyleLbl="node1" presStyleIdx="3" presStyleCnt="8">
        <dgm:presLayoutVars>
          <dgm:bulletEnabled val="1"/>
        </dgm:presLayoutVars>
      </dgm:prSet>
      <dgm:spPr/>
    </dgm:pt>
    <dgm:pt modelId="{66A3F6CA-891D-904E-92E5-B42242AA69A3}" type="pres">
      <dgm:prSet presAssocID="{F9A2F905-08DA-7845-8505-501F91155889}" presName="sibTrans" presStyleCnt="0"/>
      <dgm:spPr/>
    </dgm:pt>
    <dgm:pt modelId="{6F6211B7-0D7B-734F-BE27-85BF6F62C3CE}" type="pres">
      <dgm:prSet presAssocID="{C29E89F7-0C52-8849-A353-DA915021CC99}" presName="node" presStyleLbl="node1" presStyleIdx="4" presStyleCnt="8">
        <dgm:presLayoutVars>
          <dgm:bulletEnabled val="1"/>
        </dgm:presLayoutVars>
      </dgm:prSet>
      <dgm:spPr/>
    </dgm:pt>
    <dgm:pt modelId="{755D5DD1-4D9D-BA48-9442-06F91F7F3EA3}" type="pres">
      <dgm:prSet presAssocID="{E168E74A-9520-FA40-95FB-6DE950DB41F8}" presName="sibTrans" presStyleCnt="0"/>
      <dgm:spPr/>
    </dgm:pt>
    <dgm:pt modelId="{FD80E276-CAB2-2E48-88F2-B3705B7DD7E1}" type="pres">
      <dgm:prSet presAssocID="{0D17B209-2EE6-2544-9143-CC6537530A9F}" presName="node" presStyleLbl="node1" presStyleIdx="5" presStyleCnt="8">
        <dgm:presLayoutVars>
          <dgm:bulletEnabled val="1"/>
        </dgm:presLayoutVars>
      </dgm:prSet>
      <dgm:spPr/>
    </dgm:pt>
    <dgm:pt modelId="{AD734F03-D356-844B-B428-2D5482838684}" type="pres">
      <dgm:prSet presAssocID="{47641F6D-7495-2245-AEE9-6276B74F18FD}" presName="sibTrans" presStyleCnt="0"/>
      <dgm:spPr/>
    </dgm:pt>
    <dgm:pt modelId="{49CA5AF2-9CA4-A84C-90D1-C8847D6FE99D}" type="pres">
      <dgm:prSet presAssocID="{DD4AC00C-587E-014A-B18A-134E63497956}" presName="node" presStyleLbl="node1" presStyleIdx="6" presStyleCnt="8">
        <dgm:presLayoutVars>
          <dgm:bulletEnabled val="1"/>
        </dgm:presLayoutVars>
      </dgm:prSet>
      <dgm:spPr/>
    </dgm:pt>
    <dgm:pt modelId="{962E9E2E-5689-504A-83FC-C81FD2B56AA5}" type="pres">
      <dgm:prSet presAssocID="{52BA0D8B-4B9B-274D-ACB1-34636B46DF6E}" presName="sibTrans" presStyleCnt="0"/>
      <dgm:spPr/>
    </dgm:pt>
    <dgm:pt modelId="{241F2A82-144A-AC4A-9F1F-75B8BC2CBEFC}" type="pres">
      <dgm:prSet presAssocID="{E2B35563-8FFE-694B-A2D1-DCCFF1AE179F}" presName="node" presStyleLbl="node1" presStyleIdx="7" presStyleCnt="8">
        <dgm:presLayoutVars>
          <dgm:bulletEnabled val="1"/>
        </dgm:presLayoutVars>
      </dgm:prSet>
      <dgm:spPr/>
    </dgm:pt>
  </dgm:ptLst>
  <dgm:cxnLst>
    <dgm:cxn modelId="{273E3D0C-A383-BD49-B7E5-F97E0992991B}" type="presOf" srcId="{77C1EFC0-1BCC-1D49-BA0B-BF9A655213C4}" destId="{6F8C909F-5CB9-8D46-AFEB-8443A9A125F3}" srcOrd="0" destOrd="0" presId="urn:microsoft.com/office/officeart/2005/8/layout/default"/>
    <dgm:cxn modelId="{04832624-0679-3E40-9F84-FF3692628478}" srcId="{E4D246DE-9218-EA47-AD2D-1037CC9094E4}" destId="{09D9D41C-8A43-0F4C-A90E-41CE6A07FF11}" srcOrd="0" destOrd="0" parTransId="{7637F0CF-57B3-0E45-8F4D-B472EFC10D58}" sibTransId="{AEE0F6AD-A37F-FE42-9148-27B676625149}"/>
    <dgm:cxn modelId="{2B7D9633-8A64-B64D-9B32-8BFBD9FDDBD4}" srcId="{E4D246DE-9218-EA47-AD2D-1037CC9094E4}" destId="{F0767896-E09D-724E-9811-EB31D0010E7E}" srcOrd="1" destOrd="0" parTransId="{90B83295-9D66-7443-83CD-29B9483CE3C2}" sibTransId="{4DFF18F2-DD55-6346-9B31-3A663F2985EC}"/>
    <dgm:cxn modelId="{A4E1BD5D-4317-ED46-A3F8-2ECD47EC7BFC}" type="presOf" srcId="{09D9D41C-8A43-0F4C-A90E-41CE6A07FF11}" destId="{5A29F3B3-A96D-D34A-AD97-A6129AAB5D99}" srcOrd="0" destOrd="0" presId="urn:microsoft.com/office/officeart/2005/8/layout/default"/>
    <dgm:cxn modelId="{ADEB3268-0083-8A40-9B2F-36ED1E25A530}" srcId="{E4D246DE-9218-EA47-AD2D-1037CC9094E4}" destId="{77C1EFC0-1BCC-1D49-BA0B-BF9A655213C4}" srcOrd="2" destOrd="0" parTransId="{CC55B562-D457-4D47-AFB3-50E63DA23206}" sibTransId="{DDB61FEF-C783-EF4B-9A37-1B0374C56ACE}"/>
    <dgm:cxn modelId="{6FA44D76-1D72-9F41-8A4D-05EAC8899F72}" type="presOf" srcId="{DD4AC00C-587E-014A-B18A-134E63497956}" destId="{49CA5AF2-9CA4-A84C-90D1-C8847D6FE99D}" srcOrd="0" destOrd="0" presId="urn:microsoft.com/office/officeart/2005/8/layout/default"/>
    <dgm:cxn modelId="{70A6817A-8FCF-2142-8E02-73AA2F1D3FAB}" srcId="{E4D246DE-9218-EA47-AD2D-1037CC9094E4}" destId="{0D17B209-2EE6-2544-9143-CC6537530A9F}" srcOrd="5" destOrd="0" parTransId="{8AACF524-7455-DB4A-99C2-3166EE3FC363}" sibTransId="{47641F6D-7495-2245-AEE9-6276B74F18FD}"/>
    <dgm:cxn modelId="{0E554C88-91C9-BD40-BD7C-F0CD25DE7E0B}" srcId="{E4D246DE-9218-EA47-AD2D-1037CC9094E4}" destId="{1F187185-378E-9242-AFB3-0AE9EC033F12}" srcOrd="3" destOrd="0" parTransId="{C4DE1B88-5CAB-9B4E-84E6-89A9FD6D7E1C}" sibTransId="{F9A2F905-08DA-7845-8505-501F91155889}"/>
    <dgm:cxn modelId="{C100A88C-A0E3-304E-A9C5-859C1BC940EA}" srcId="{E4D246DE-9218-EA47-AD2D-1037CC9094E4}" destId="{DD4AC00C-587E-014A-B18A-134E63497956}" srcOrd="6" destOrd="0" parTransId="{129B145B-BF89-4B4E-B0EA-0A65FE2F2214}" sibTransId="{52BA0D8B-4B9B-274D-ACB1-34636B46DF6E}"/>
    <dgm:cxn modelId="{3EED358D-869D-744C-B073-77A5A2E1C32F}" type="presOf" srcId="{0D17B209-2EE6-2544-9143-CC6537530A9F}" destId="{FD80E276-CAB2-2E48-88F2-B3705B7DD7E1}" srcOrd="0" destOrd="0" presId="urn:microsoft.com/office/officeart/2005/8/layout/default"/>
    <dgm:cxn modelId="{B3208F97-41C3-C741-8790-E005650C8047}" srcId="{E4D246DE-9218-EA47-AD2D-1037CC9094E4}" destId="{C29E89F7-0C52-8849-A353-DA915021CC99}" srcOrd="4" destOrd="0" parTransId="{BE26F5C3-1D6A-8945-B3C6-9EE6B72604D1}" sibTransId="{E168E74A-9520-FA40-95FB-6DE950DB41F8}"/>
    <dgm:cxn modelId="{E9AADBA1-BFAB-6343-BF35-8E6E25469F65}" type="presOf" srcId="{E4D246DE-9218-EA47-AD2D-1037CC9094E4}" destId="{75DB5A75-17E1-A342-86DB-2E1E5AB72CD8}" srcOrd="0" destOrd="0" presId="urn:microsoft.com/office/officeart/2005/8/layout/default"/>
    <dgm:cxn modelId="{A939FEAB-57CC-774B-9325-8E75F4083737}" type="presOf" srcId="{E2B35563-8FFE-694B-A2D1-DCCFF1AE179F}" destId="{241F2A82-144A-AC4A-9F1F-75B8BC2CBEFC}" srcOrd="0" destOrd="0" presId="urn:microsoft.com/office/officeart/2005/8/layout/default"/>
    <dgm:cxn modelId="{AA68C0C2-427D-824D-A97A-AEC35D0FF877}" type="presOf" srcId="{C29E89F7-0C52-8849-A353-DA915021CC99}" destId="{6F6211B7-0D7B-734F-BE27-85BF6F62C3CE}" srcOrd="0" destOrd="0" presId="urn:microsoft.com/office/officeart/2005/8/layout/default"/>
    <dgm:cxn modelId="{F4354CC7-424B-774A-85B3-6B3129E9B4C8}" srcId="{E4D246DE-9218-EA47-AD2D-1037CC9094E4}" destId="{E2B35563-8FFE-694B-A2D1-DCCFF1AE179F}" srcOrd="7" destOrd="0" parTransId="{917D49B5-B940-8C40-9507-F4A8EE06C00F}" sibTransId="{F478B93B-673D-224B-825B-F54819CF3EB5}"/>
    <dgm:cxn modelId="{8BE92DCC-D417-DF43-AADF-9A98E2A5DD2C}" type="presOf" srcId="{1F187185-378E-9242-AFB3-0AE9EC033F12}" destId="{CD52C206-6A2F-8E48-B013-2EA881454D4D}" srcOrd="0" destOrd="0" presId="urn:microsoft.com/office/officeart/2005/8/layout/default"/>
    <dgm:cxn modelId="{42F38DE3-2973-2C40-A0A5-8F7C9D5E86AD}" type="presOf" srcId="{F0767896-E09D-724E-9811-EB31D0010E7E}" destId="{F0423D45-8ABA-B748-80EB-5CE46BDB6B9B}" srcOrd="0" destOrd="0" presId="urn:microsoft.com/office/officeart/2005/8/layout/default"/>
    <dgm:cxn modelId="{1B21DB46-4836-9245-B449-DDA8BEA82D61}" type="presParOf" srcId="{75DB5A75-17E1-A342-86DB-2E1E5AB72CD8}" destId="{5A29F3B3-A96D-D34A-AD97-A6129AAB5D99}" srcOrd="0" destOrd="0" presId="urn:microsoft.com/office/officeart/2005/8/layout/default"/>
    <dgm:cxn modelId="{E8AF9379-BC58-B04D-9680-4BA5B043AF9C}" type="presParOf" srcId="{75DB5A75-17E1-A342-86DB-2E1E5AB72CD8}" destId="{DE11B4F1-44CB-E745-8090-229BA87E0D7C}" srcOrd="1" destOrd="0" presId="urn:microsoft.com/office/officeart/2005/8/layout/default"/>
    <dgm:cxn modelId="{75481E68-E384-C944-B8A6-08397EE865C7}" type="presParOf" srcId="{75DB5A75-17E1-A342-86DB-2E1E5AB72CD8}" destId="{F0423D45-8ABA-B748-80EB-5CE46BDB6B9B}" srcOrd="2" destOrd="0" presId="urn:microsoft.com/office/officeart/2005/8/layout/default"/>
    <dgm:cxn modelId="{A2E06DFB-CC37-714F-BC8F-B3B78C322782}" type="presParOf" srcId="{75DB5A75-17E1-A342-86DB-2E1E5AB72CD8}" destId="{8FFE64D8-C46B-CB40-B9D7-6BD33DCD0904}" srcOrd="3" destOrd="0" presId="urn:microsoft.com/office/officeart/2005/8/layout/default"/>
    <dgm:cxn modelId="{FAD213B7-11BE-EC4F-BA55-1C1D8CFA15E3}" type="presParOf" srcId="{75DB5A75-17E1-A342-86DB-2E1E5AB72CD8}" destId="{6F8C909F-5CB9-8D46-AFEB-8443A9A125F3}" srcOrd="4" destOrd="0" presId="urn:microsoft.com/office/officeart/2005/8/layout/default"/>
    <dgm:cxn modelId="{1AEB0A70-7687-EF4E-BB8D-6C892C095FAE}" type="presParOf" srcId="{75DB5A75-17E1-A342-86DB-2E1E5AB72CD8}" destId="{E7B99279-2109-C741-BDCD-23881A6AB7D6}" srcOrd="5" destOrd="0" presId="urn:microsoft.com/office/officeart/2005/8/layout/default"/>
    <dgm:cxn modelId="{C08F7C56-FFA3-E64F-AA05-15E5533BB999}" type="presParOf" srcId="{75DB5A75-17E1-A342-86DB-2E1E5AB72CD8}" destId="{CD52C206-6A2F-8E48-B013-2EA881454D4D}" srcOrd="6" destOrd="0" presId="urn:microsoft.com/office/officeart/2005/8/layout/default"/>
    <dgm:cxn modelId="{F4A67D34-CAA2-0649-8270-FA90438A4144}" type="presParOf" srcId="{75DB5A75-17E1-A342-86DB-2E1E5AB72CD8}" destId="{66A3F6CA-891D-904E-92E5-B42242AA69A3}" srcOrd="7" destOrd="0" presId="urn:microsoft.com/office/officeart/2005/8/layout/default"/>
    <dgm:cxn modelId="{22FF4F7A-4093-324C-A7DA-C49F5AC95107}" type="presParOf" srcId="{75DB5A75-17E1-A342-86DB-2E1E5AB72CD8}" destId="{6F6211B7-0D7B-734F-BE27-85BF6F62C3CE}" srcOrd="8" destOrd="0" presId="urn:microsoft.com/office/officeart/2005/8/layout/default"/>
    <dgm:cxn modelId="{B4CCA1F6-3498-D84E-9534-20A1C0AADC66}" type="presParOf" srcId="{75DB5A75-17E1-A342-86DB-2E1E5AB72CD8}" destId="{755D5DD1-4D9D-BA48-9442-06F91F7F3EA3}" srcOrd="9" destOrd="0" presId="urn:microsoft.com/office/officeart/2005/8/layout/default"/>
    <dgm:cxn modelId="{35B6CC85-BECD-0248-8128-1E0BEE34BE73}" type="presParOf" srcId="{75DB5A75-17E1-A342-86DB-2E1E5AB72CD8}" destId="{FD80E276-CAB2-2E48-88F2-B3705B7DD7E1}" srcOrd="10" destOrd="0" presId="urn:microsoft.com/office/officeart/2005/8/layout/default"/>
    <dgm:cxn modelId="{0EF0389C-1300-F842-A4FF-050CDF55EC54}" type="presParOf" srcId="{75DB5A75-17E1-A342-86DB-2E1E5AB72CD8}" destId="{AD734F03-D356-844B-B428-2D5482838684}" srcOrd="11" destOrd="0" presId="urn:microsoft.com/office/officeart/2005/8/layout/default"/>
    <dgm:cxn modelId="{B8F50935-D551-5645-A5CA-91300D40643D}" type="presParOf" srcId="{75DB5A75-17E1-A342-86DB-2E1E5AB72CD8}" destId="{49CA5AF2-9CA4-A84C-90D1-C8847D6FE99D}" srcOrd="12" destOrd="0" presId="urn:microsoft.com/office/officeart/2005/8/layout/default"/>
    <dgm:cxn modelId="{650FA629-B951-B94D-BE57-D7BC24181480}" type="presParOf" srcId="{75DB5A75-17E1-A342-86DB-2E1E5AB72CD8}" destId="{962E9E2E-5689-504A-83FC-C81FD2B56AA5}" srcOrd="13" destOrd="0" presId="urn:microsoft.com/office/officeart/2005/8/layout/default"/>
    <dgm:cxn modelId="{6E3D14A0-DEE5-4C4E-ACC1-43510A3E048C}" type="presParOf" srcId="{75DB5A75-17E1-A342-86DB-2E1E5AB72CD8}" destId="{241F2A82-144A-AC4A-9F1F-75B8BC2CBEFC}" srcOrd="1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246DE-9218-EA47-AD2D-1037CC9094E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09D9D41C-8A43-0F4C-A90E-41CE6A07FF11}">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400" dirty="0"/>
            <a:t>1</a:t>
          </a:r>
        </a:p>
      </dgm:t>
    </dgm:pt>
    <dgm:pt modelId="{7637F0CF-57B3-0E45-8F4D-B472EFC10D58}" type="parTrans" cxnId="{04832624-0679-3E40-9F84-FF3692628478}">
      <dgm:prSet/>
      <dgm:spPr/>
      <dgm:t>
        <a:bodyPr/>
        <a:lstStyle/>
        <a:p>
          <a:endParaRPr lang="en-US" sz="1200"/>
        </a:p>
      </dgm:t>
    </dgm:pt>
    <dgm:pt modelId="{AEE0F6AD-A37F-FE42-9148-27B676625149}" type="sibTrans" cxnId="{04832624-0679-3E40-9F84-FF3692628478}">
      <dgm:prSet/>
      <dgm:spPr/>
      <dgm:t>
        <a:bodyPr/>
        <a:lstStyle/>
        <a:p>
          <a:endParaRPr lang="en-US" sz="1200"/>
        </a:p>
      </dgm:t>
    </dgm:pt>
    <dgm:pt modelId="{F0767896-E09D-724E-9811-EB31D0010E7E}">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400" dirty="0"/>
            <a:t>0</a:t>
          </a:r>
        </a:p>
      </dgm:t>
    </dgm:pt>
    <dgm:pt modelId="{90B83295-9D66-7443-83CD-29B9483CE3C2}" type="parTrans" cxnId="{2B7D9633-8A64-B64D-9B32-8BFBD9FDDBD4}">
      <dgm:prSet/>
      <dgm:spPr/>
      <dgm:t>
        <a:bodyPr/>
        <a:lstStyle/>
        <a:p>
          <a:endParaRPr lang="en-US" sz="1200"/>
        </a:p>
      </dgm:t>
    </dgm:pt>
    <dgm:pt modelId="{4DFF18F2-DD55-6346-9B31-3A663F2985EC}" type="sibTrans" cxnId="{2B7D9633-8A64-B64D-9B32-8BFBD9FDDBD4}">
      <dgm:prSet/>
      <dgm:spPr/>
      <dgm:t>
        <a:bodyPr/>
        <a:lstStyle/>
        <a:p>
          <a:endParaRPr lang="en-US" sz="1200"/>
        </a:p>
      </dgm:t>
    </dgm:pt>
    <dgm:pt modelId="{77C1EFC0-1BCC-1D49-BA0B-BF9A655213C4}">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400" dirty="0"/>
            <a:t>1</a:t>
          </a:r>
        </a:p>
      </dgm:t>
    </dgm:pt>
    <dgm:pt modelId="{CC55B562-D457-4D47-AFB3-50E63DA23206}" type="parTrans" cxnId="{ADEB3268-0083-8A40-9B2F-36ED1E25A530}">
      <dgm:prSet/>
      <dgm:spPr/>
      <dgm:t>
        <a:bodyPr/>
        <a:lstStyle/>
        <a:p>
          <a:endParaRPr lang="en-US" sz="1200"/>
        </a:p>
      </dgm:t>
    </dgm:pt>
    <dgm:pt modelId="{DDB61FEF-C783-EF4B-9A37-1B0374C56ACE}" type="sibTrans" cxnId="{ADEB3268-0083-8A40-9B2F-36ED1E25A530}">
      <dgm:prSet/>
      <dgm:spPr/>
      <dgm:t>
        <a:bodyPr/>
        <a:lstStyle/>
        <a:p>
          <a:endParaRPr lang="en-US" sz="1200"/>
        </a:p>
      </dgm:t>
    </dgm:pt>
    <dgm:pt modelId="{1F187185-378E-9242-AFB3-0AE9EC033F12}">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400" dirty="0"/>
            <a:t>0</a:t>
          </a:r>
        </a:p>
      </dgm:t>
    </dgm:pt>
    <dgm:pt modelId="{C4DE1B88-5CAB-9B4E-84E6-89A9FD6D7E1C}" type="parTrans" cxnId="{0E554C88-91C9-BD40-BD7C-F0CD25DE7E0B}">
      <dgm:prSet/>
      <dgm:spPr/>
      <dgm:t>
        <a:bodyPr/>
        <a:lstStyle/>
        <a:p>
          <a:endParaRPr lang="en-US" sz="1200"/>
        </a:p>
      </dgm:t>
    </dgm:pt>
    <dgm:pt modelId="{F9A2F905-08DA-7845-8505-501F91155889}" type="sibTrans" cxnId="{0E554C88-91C9-BD40-BD7C-F0CD25DE7E0B}">
      <dgm:prSet/>
      <dgm:spPr/>
      <dgm:t>
        <a:bodyPr/>
        <a:lstStyle/>
        <a:p>
          <a:endParaRPr lang="en-US" sz="1200"/>
        </a:p>
      </dgm:t>
    </dgm:pt>
    <dgm:pt modelId="{C29E89F7-0C52-8849-A353-DA915021CC99}">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2400" dirty="0"/>
            <a:t>1</a:t>
          </a:r>
        </a:p>
      </dgm:t>
    </dgm:pt>
    <dgm:pt modelId="{BE26F5C3-1D6A-8945-B3C6-9EE6B72604D1}" type="parTrans" cxnId="{B3208F97-41C3-C741-8790-E005650C8047}">
      <dgm:prSet/>
      <dgm:spPr/>
      <dgm:t>
        <a:bodyPr/>
        <a:lstStyle/>
        <a:p>
          <a:endParaRPr lang="en-US" sz="1200"/>
        </a:p>
      </dgm:t>
    </dgm:pt>
    <dgm:pt modelId="{E168E74A-9520-FA40-95FB-6DE950DB41F8}" type="sibTrans" cxnId="{B3208F97-41C3-C741-8790-E005650C8047}">
      <dgm:prSet/>
      <dgm:spPr/>
      <dgm:t>
        <a:bodyPr/>
        <a:lstStyle/>
        <a:p>
          <a:endParaRPr lang="en-US" sz="1200"/>
        </a:p>
      </dgm:t>
    </dgm:pt>
    <dgm:pt modelId="{0D17B209-2EE6-2544-9143-CC6537530A9F}">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400" dirty="0"/>
            <a:t>0</a:t>
          </a:r>
        </a:p>
      </dgm:t>
    </dgm:pt>
    <dgm:pt modelId="{8AACF524-7455-DB4A-99C2-3166EE3FC363}" type="parTrans" cxnId="{70A6817A-8FCF-2142-8E02-73AA2F1D3FAB}">
      <dgm:prSet/>
      <dgm:spPr/>
      <dgm:t>
        <a:bodyPr/>
        <a:lstStyle/>
        <a:p>
          <a:endParaRPr lang="en-US" sz="1200"/>
        </a:p>
      </dgm:t>
    </dgm:pt>
    <dgm:pt modelId="{47641F6D-7495-2245-AEE9-6276B74F18FD}" type="sibTrans" cxnId="{70A6817A-8FCF-2142-8E02-73AA2F1D3FAB}">
      <dgm:prSet/>
      <dgm:spPr/>
      <dgm:t>
        <a:bodyPr/>
        <a:lstStyle/>
        <a:p>
          <a:endParaRPr lang="en-US" sz="1200"/>
        </a:p>
      </dgm:t>
    </dgm:pt>
    <dgm:pt modelId="{DD4AC00C-587E-014A-B18A-134E6349795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400" dirty="0"/>
            <a:t>0</a:t>
          </a:r>
        </a:p>
      </dgm:t>
    </dgm:pt>
    <dgm:pt modelId="{129B145B-BF89-4B4E-B0EA-0A65FE2F2214}" type="parTrans" cxnId="{C100A88C-A0E3-304E-A9C5-859C1BC940EA}">
      <dgm:prSet/>
      <dgm:spPr/>
      <dgm:t>
        <a:bodyPr/>
        <a:lstStyle/>
        <a:p>
          <a:endParaRPr lang="en-US" sz="1200"/>
        </a:p>
      </dgm:t>
    </dgm:pt>
    <dgm:pt modelId="{52BA0D8B-4B9B-274D-ACB1-34636B46DF6E}" type="sibTrans" cxnId="{C100A88C-A0E3-304E-A9C5-859C1BC940EA}">
      <dgm:prSet/>
      <dgm:spPr/>
      <dgm:t>
        <a:bodyPr/>
        <a:lstStyle/>
        <a:p>
          <a:endParaRPr lang="en-US" sz="1200"/>
        </a:p>
      </dgm:t>
    </dgm:pt>
    <dgm:pt modelId="{E2B35563-8FFE-694B-A2D1-DCCFF1AE179F}">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400" dirty="0"/>
            <a:t>0</a:t>
          </a:r>
        </a:p>
      </dgm:t>
    </dgm:pt>
    <dgm:pt modelId="{917D49B5-B940-8C40-9507-F4A8EE06C00F}" type="parTrans" cxnId="{F4354CC7-424B-774A-85B3-6B3129E9B4C8}">
      <dgm:prSet/>
      <dgm:spPr/>
      <dgm:t>
        <a:bodyPr/>
        <a:lstStyle/>
        <a:p>
          <a:endParaRPr lang="en-US" sz="1200"/>
        </a:p>
      </dgm:t>
    </dgm:pt>
    <dgm:pt modelId="{F478B93B-673D-224B-825B-F54819CF3EB5}" type="sibTrans" cxnId="{F4354CC7-424B-774A-85B3-6B3129E9B4C8}">
      <dgm:prSet/>
      <dgm:spPr/>
      <dgm:t>
        <a:bodyPr/>
        <a:lstStyle/>
        <a:p>
          <a:endParaRPr lang="en-US" sz="1200"/>
        </a:p>
      </dgm:t>
    </dgm:pt>
    <dgm:pt modelId="{75DB5A75-17E1-A342-86DB-2E1E5AB72CD8}" type="pres">
      <dgm:prSet presAssocID="{E4D246DE-9218-EA47-AD2D-1037CC9094E4}" presName="diagram" presStyleCnt="0">
        <dgm:presLayoutVars>
          <dgm:dir/>
          <dgm:resizeHandles val="exact"/>
        </dgm:presLayoutVars>
      </dgm:prSet>
      <dgm:spPr/>
    </dgm:pt>
    <dgm:pt modelId="{5A29F3B3-A96D-D34A-AD97-A6129AAB5D99}" type="pres">
      <dgm:prSet presAssocID="{09D9D41C-8A43-0F4C-A90E-41CE6A07FF11}" presName="node" presStyleLbl="node1" presStyleIdx="0" presStyleCnt="8">
        <dgm:presLayoutVars>
          <dgm:bulletEnabled val="1"/>
        </dgm:presLayoutVars>
      </dgm:prSet>
      <dgm:spPr/>
    </dgm:pt>
    <dgm:pt modelId="{DE11B4F1-44CB-E745-8090-229BA87E0D7C}" type="pres">
      <dgm:prSet presAssocID="{AEE0F6AD-A37F-FE42-9148-27B676625149}" presName="sibTrans" presStyleCnt="0"/>
      <dgm:spPr/>
    </dgm:pt>
    <dgm:pt modelId="{F0423D45-8ABA-B748-80EB-5CE46BDB6B9B}" type="pres">
      <dgm:prSet presAssocID="{F0767896-E09D-724E-9811-EB31D0010E7E}" presName="node" presStyleLbl="node1" presStyleIdx="1" presStyleCnt="8">
        <dgm:presLayoutVars>
          <dgm:bulletEnabled val="1"/>
        </dgm:presLayoutVars>
      </dgm:prSet>
      <dgm:spPr/>
    </dgm:pt>
    <dgm:pt modelId="{8FFE64D8-C46B-CB40-B9D7-6BD33DCD0904}" type="pres">
      <dgm:prSet presAssocID="{4DFF18F2-DD55-6346-9B31-3A663F2985EC}" presName="sibTrans" presStyleCnt="0"/>
      <dgm:spPr/>
    </dgm:pt>
    <dgm:pt modelId="{6F8C909F-5CB9-8D46-AFEB-8443A9A125F3}" type="pres">
      <dgm:prSet presAssocID="{77C1EFC0-1BCC-1D49-BA0B-BF9A655213C4}" presName="node" presStyleLbl="node1" presStyleIdx="2" presStyleCnt="8">
        <dgm:presLayoutVars>
          <dgm:bulletEnabled val="1"/>
        </dgm:presLayoutVars>
      </dgm:prSet>
      <dgm:spPr/>
    </dgm:pt>
    <dgm:pt modelId="{E7B99279-2109-C741-BDCD-23881A6AB7D6}" type="pres">
      <dgm:prSet presAssocID="{DDB61FEF-C783-EF4B-9A37-1B0374C56ACE}" presName="sibTrans" presStyleCnt="0"/>
      <dgm:spPr/>
    </dgm:pt>
    <dgm:pt modelId="{CD52C206-6A2F-8E48-B013-2EA881454D4D}" type="pres">
      <dgm:prSet presAssocID="{1F187185-378E-9242-AFB3-0AE9EC033F12}" presName="node" presStyleLbl="node1" presStyleIdx="3" presStyleCnt="8">
        <dgm:presLayoutVars>
          <dgm:bulletEnabled val="1"/>
        </dgm:presLayoutVars>
      </dgm:prSet>
      <dgm:spPr/>
    </dgm:pt>
    <dgm:pt modelId="{66A3F6CA-891D-904E-92E5-B42242AA69A3}" type="pres">
      <dgm:prSet presAssocID="{F9A2F905-08DA-7845-8505-501F91155889}" presName="sibTrans" presStyleCnt="0"/>
      <dgm:spPr/>
    </dgm:pt>
    <dgm:pt modelId="{6F6211B7-0D7B-734F-BE27-85BF6F62C3CE}" type="pres">
      <dgm:prSet presAssocID="{C29E89F7-0C52-8849-A353-DA915021CC99}" presName="node" presStyleLbl="node1" presStyleIdx="4" presStyleCnt="8">
        <dgm:presLayoutVars>
          <dgm:bulletEnabled val="1"/>
        </dgm:presLayoutVars>
      </dgm:prSet>
      <dgm:spPr/>
    </dgm:pt>
    <dgm:pt modelId="{755D5DD1-4D9D-BA48-9442-06F91F7F3EA3}" type="pres">
      <dgm:prSet presAssocID="{E168E74A-9520-FA40-95FB-6DE950DB41F8}" presName="sibTrans" presStyleCnt="0"/>
      <dgm:spPr/>
    </dgm:pt>
    <dgm:pt modelId="{FD80E276-CAB2-2E48-88F2-B3705B7DD7E1}" type="pres">
      <dgm:prSet presAssocID="{0D17B209-2EE6-2544-9143-CC6537530A9F}" presName="node" presStyleLbl="node1" presStyleIdx="5" presStyleCnt="8">
        <dgm:presLayoutVars>
          <dgm:bulletEnabled val="1"/>
        </dgm:presLayoutVars>
      </dgm:prSet>
      <dgm:spPr/>
    </dgm:pt>
    <dgm:pt modelId="{AD734F03-D356-844B-B428-2D5482838684}" type="pres">
      <dgm:prSet presAssocID="{47641F6D-7495-2245-AEE9-6276B74F18FD}" presName="sibTrans" presStyleCnt="0"/>
      <dgm:spPr/>
    </dgm:pt>
    <dgm:pt modelId="{49CA5AF2-9CA4-A84C-90D1-C8847D6FE99D}" type="pres">
      <dgm:prSet presAssocID="{DD4AC00C-587E-014A-B18A-134E63497956}" presName="node" presStyleLbl="node1" presStyleIdx="6" presStyleCnt="8">
        <dgm:presLayoutVars>
          <dgm:bulletEnabled val="1"/>
        </dgm:presLayoutVars>
      </dgm:prSet>
      <dgm:spPr/>
    </dgm:pt>
    <dgm:pt modelId="{962E9E2E-5689-504A-83FC-C81FD2B56AA5}" type="pres">
      <dgm:prSet presAssocID="{52BA0D8B-4B9B-274D-ACB1-34636B46DF6E}" presName="sibTrans" presStyleCnt="0"/>
      <dgm:spPr/>
    </dgm:pt>
    <dgm:pt modelId="{241F2A82-144A-AC4A-9F1F-75B8BC2CBEFC}" type="pres">
      <dgm:prSet presAssocID="{E2B35563-8FFE-694B-A2D1-DCCFF1AE179F}" presName="node" presStyleLbl="node1" presStyleIdx="7" presStyleCnt="8">
        <dgm:presLayoutVars>
          <dgm:bulletEnabled val="1"/>
        </dgm:presLayoutVars>
      </dgm:prSet>
      <dgm:spPr/>
    </dgm:pt>
  </dgm:ptLst>
  <dgm:cxnLst>
    <dgm:cxn modelId="{273E3D0C-A383-BD49-B7E5-F97E0992991B}" type="presOf" srcId="{77C1EFC0-1BCC-1D49-BA0B-BF9A655213C4}" destId="{6F8C909F-5CB9-8D46-AFEB-8443A9A125F3}" srcOrd="0" destOrd="0" presId="urn:microsoft.com/office/officeart/2005/8/layout/default"/>
    <dgm:cxn modelId="{04832624-0679-3E40-9F84-FF3692628478}" srcId="{E4D246DE-9218-EA47-AD2D-1037CC9094E4}" destId="{09D9D41C-8A43-0F4C-A90E-41CE6A07FF11}" srcOrd="0" destOrd="0" parTransId="{7637F0CF-57B3-0E45-8F4D-B472EFC10D58}" sibTransId="{AEE0F6AD-A37F-FE42-9148-27B676625149}"/>
    <dgm:cxn modelId="{2B7D9633-8A64-B64D-9B32-8BFBD9FDDBD4}" srcId="{E4D246DE-9218-EA47-AD2D-1037CC9094E4}" destId="{F0767896-E09D-724E-9811-EB31D0010E7E}" srcOrd="1" destOrd="0" parTransId="{90B83295-9D66-7443-83CD-29B9483CE3C2}" sibTransId="{4DFF18F2-DD55-6346-9B31-3A663F2985EC}"/>
    <dgm:cxn modelId="{A4E1BD5D-4317-ED46-A3F8-2ECD47EC7BFC}" type="presOf" srcId="{09D9D41C-8A43-0F4C-A90E-41CE6A07FF11}" destId="{5A29F3B3-A96D-D34A-AD97-A6129AAB5D99}" srcOrd="0" destOrd="0" presId="urn:microsoft.com/office/officeart/2005/8/layout/default"/>
    <dgm:cxn modelId="{ADEB3268-0083-8A40-9B2F-36ED1E25A530}" srcId="{E4D246DE-9218-EA47-AD2D-1037CC9094E4}" destId="{77C1EFC0-1BCC-1D49-BA0B-BF9A655213C4}" srcOrd="2" destOrd="0" parTransId="{CC55B562-D457-4D47-AFB3-50E63DA23206}" sibTransId="{DDB61FEF-C783-EF4B-9A37-1B0374C56ACE}"/>
    <dgm:cxn modelId="{6FA44D76-1D72-9F41-8A4D-05EAC8899F72}" type="presOf" srcId="{DD4AC00C-587E-014A-B18A-134E63497956}" destId="{49CA5AF2-9CA4-A84C-90D1-C8847D6FE99D}" srcOrd="0" destOrd="0" presId="urn:microsoft.com/office/officeart/2005/8/layout/default"/>
    <dgm:cxn modelId="{70A6817A-8FCF-2142-8E02-73AA2F1D3FAB}" srcId="{E4D246DE-9218-EA47-AD2D-1037CC9094E4}" destId="{0D17B209-2EE6-2544-9143-CC6537530A9F}" srcOrd="5" destOrd="0" parTransId="{8AACF524-7455-DB4A-99C2-3166EE3FC363}" sibTransId="{47641F6D-7495-2245-AEE9-6276B74F18FD}"/>
    <dgm:cxn modelId="{0E554C88-91C9-BD40-BD7C-F0CD25DE7E0B}" srcId="{E4D246DE-9218-EA47-AD2D-1037CC9094E4}" destId="{1F187185-378E-9242-AFB3-0AE9EC033F12}" srcOrd="3" destOrd="0" parTransId="{C4DE1B88-5CAB-9B4E-84E6-89A9FD6D7E1C}" sibTransId="{F9A2F905-08DA-7845-8505-501F91155889}"/>
    <dgm:cxn modelId="{C100A88C-A0E3-304E-A9C5-859C1BC940EA}" srcId="{E4D246DE-9218-EA47-AD2D-1037CC9094E4}" destId="{DD4AC00C-587E-014A-B18A-134E63497956}" srcOrd="6" destOrd="0" parTransId="{129B145B-BF89-4B4E-B0EA-0A65FE2F2214}" sibTransId="{52BA0D8B-4B9B-274D-ACB1-34636B46DF6E}"/>
    <dgm:cxn modelId="{3EED358D-869D-744C-B073-77A5A2E1C32F}" type="presOf" srcId="{0D17B209-2EE6-2544-9143-CC6537530A9F}" destId="{FD80E276-CAB2-2E48-88F2-B3705B7DD7E1}" srcOrd="0" destOrd="0" presId="urn:microsoft.com/office/officeart/2005/8/layout/default"/>
    <dgm:cxn modelId="{B3208F97-41C3-C741-8790-E005650C8047}" srcId="{E4D246DE-9218-EA47-AD2D-1037CC9094E4}" destId="{C29E89F7-0C52-8849-A353-DA915021CC99}" srcOrd="4" destOrd="0" parTransId="{BE26F5C3-1D6A-8945-B3C6-9EE6B72604D1}" sibTransId="{E168E74A-9520-FA40-95FB-6DE950DB41F8}"/>
    <dgm:cxn modelId="{E9AADBA1-BFAB-6343-BF35-8E6E25469F65}" type="presOf" srcId="{E4D246DE-9218-EA47-AD2D-1037CC9094E4}" destId="{75DB5A75-17E1-A342-86DB-2E1E5AB72CD8}" srcOrd="0" destOrd="0" presId="urn:microsoft.com/office/officeart/2005/8/layout/default"/>
    <dgm:cxn modelId="{A939FEAB-57CC-774B-9325-8E75F4083737}" type="presOf" srcId="{E2B35563-8FFE-694B-A2D1-DCCFF1AE179F}" destId="{241F2A82-144A-AC4A-9F1F-75B8BC2CBEFC}" srcOrd="0" destOrd="0" presId="urn:microsoft.com/office/officeart/2005/8/layout/default"/>
    <dgm:cxn modelId="{AA68C0C2-427D-824D-A97A-AEC35D0FF877}" type="presOf" srcId="{C29E89F7-0C52-8849-A353-DA915021CC99}" destId="{6F6211B7-0D7B-734F-BE27-85BF6F62C3CE}" srcOrd="0" destOrd="0" presId="urn:microsoft.com/office/officeart/2005/8/layout/default"/>
    <dgm:cxn modelId="{F4354CC7-424B-774A-85B3-6B3129E9B4C8}" srcId="{E4D246DE-9218-EA47-AD2D-1037CC9094E4}" destId="{E2B35563-8FFE-694B-A2D1-DCCFF1AE179F}" srcOrd="7" destOrd="0" parTransId="{917D49B5-B940-8C40-9507-F4A8EE06C00F}" sibTransId="{F478B93B-673D-224B-825B-F54819CF3EB5}"/>
    <dgm:cxn modelId="{8BE92DCC-D417-DF43-AADF-9A98E2A5DD2C}" type="presOf" srcId="{1F187185-378E-9242-AFB3-0AE9EC033F12}" destId="{CD52C206-6A2F-8E48-B013-2EA881454D4D}" srcOrd="0" destOrd="0" presId="urn:microsoft.com/office/officeart/2005/8/layout/default"/>
    <dgm:cxn modelId="{42F38DE3-2973-2C40-A0A5-8F7C9D5E86AD}" type="presOf" srcId="{F0767896-E09D-724E-9811-EB31D0010E7E}" destId="{F0423D45-8ABA-B748-80EB-5CE46BDB6B9B}" srcOrd="0" destOrd="0" presId="urn:microsoft.com/office/officeart/2005/8/layout/default"/>
    <dgm:cxn modelId="{1B21DB46-4836-9245-B449-DDA8BEA82D61}" type="presParOf" srcId="{75DB5A75-17E1-A342-86DB-2E1E5AB72CD8}" destId="{5A29F3B3-A96D-D34A-AD97-A6129AAB5D99}" srcOrd="0" destOrd="0" presId="urn:microsoft.com/office/officeart/2005/8/layout/default"/>
    <dgm:cxn modelId="{E8AF9379-BC58-B04D-9680-4BA5B043AF9C}" type="presParOf" srcId="{75DB5A75-17E1-A342-86DB-2E1E5AB72CD8}" destId="{DE11B4F1-44CB-E745-8090-229BA87E0D7C}" srcOrd="1" destOrd="0" presId="urn:microsoft.com/office/officeart/2005/8/layout/default"/>
    <dgm:cxn modelId="{75481E68-E384-C944-B8A6-08397EE865C7}" type="presParOf" srcId="{75DB5A75-17E1-A342-86DB-2E1E5AB72CD8}" destId="{F0423D45-8ABA-B748-80EB-5CE46BDB6B9B}" srcOrd="2" destOrd="0" presId="urn:microsoft.com/office/officeart/2005/8/layout/default"/>
    <dgm:cxn modelId="{A2E06DFB-CC37-714F-BC8F-B3B78C322782}" type="presParOf" srcId="{75DB5A75-17E1-A342-86DB-2E1E5AB72CD8}" destId="{8FFE64D8-C46B-CB40-B9D7-6BD33DCD0904}" srcOrd="3" destOrd="0" presId="urn:microsoft.com/office/officeart/2005/8/layout/default"/>
    <dgm:cxn modelId="{FAD213B7-11BE-EC4F-BA55-1C1D8CFA15E3}" type="presParOf" srcId="{75DB5A75-17E1-A342-86DB-2E1E5AB72CD8}" destId="{6F8C909F-5CB9-8D46-AFEB-8443A9A125F3}" srcOrd="4" destOrd="0" presId="urn:microsoft.com/office/officeart/2005/8/layout/default"/>
    <dgm:cxn modelId="{1AEB0A70-7687-EF4E-BB8D-6C892C095FAE}" type="presParOf" srcId="{75DB5A75-17E1-A342-86DB-2E1E5AB72CD8}" destId="{E7B99279-2109-C741-BDCD-23881A6AB7D6}" srcOrd="5" destOrd="0" presId="urn:microsoft.com/office/officeart/2005/8/layout/default"/>
    <dgm:cxn modelId="{C08F7C56-FFA3-E64F-AA05-15E5533BB999}" type="presParOf" srcId="{75DB5A75-17E1-A342-86DB-2E1E5AB72CD8}" destId="{CD52C206-6A2F-8E48-B013-2EA881454D4D}" srcOrd="6" destOrd="0" presId="urn:microsoft.com/office/officeart/2005/8/layout/default"/>
    <dgm:cxn modelId="{F4A67D34-CAA2-0649-8270-FA90438A4144}" type="presParOf" srcId="{75DB5A75-17E1-A342-86DB-2E1E5AB72CD8}" destId="{66A3F6CA-891D-904E-92E5-B42242AA69A3}" srcOrd="7" destOrd="0" presId="urn:microsoft.com/office/officeart/2005/8/layout/default"/>
    <dgm:cxn modelId="{22FF4F7A-4093-324C-A7DA-C49F5AC95107}" type="presParOf" srcId="{75DB5A75-17E1-A342-86DB-2E1E5AB72CD8}" destId="{6F6211B7-0D7B-734F-BE27-85BF6F62C3CE}" srcOrd="8" destOrd="0" presId="urn:microsoft.com/office/officeart/2005/8/layout/default"/>
    <dgm:cxn modelId="{B4CCA1F6-3498-D84E-9534-20A1C0AADC66}" type="presParOf" srcId="{75DB5A75-17E1-A342-86DB-2E1E5AB72CD8}" destId="{755D5DD1-4D9D-BA48-9442-06F91F7F3EA3}" srcOrd="9" destOrd="0" presId="urn:microsoft.com/office/officeart/2005/8/layout/default"/>
    <dgm:cxn modelId="{35B6CC85-BECD-0248-8128-1E0BEE34BE73}" type="presParOf" srcId="{75DB5A75-17E1-A342-86DB-2E1E5AB72CD8}" destId="{FD80E276-CAB2-2E48-88F2-B3705B7DD7E1}" srcOrd="10" destOrd="0" presId="urn:microsoft.com/office/officeart/2005/8/layout/default"/>
    <dgm:cxn modelId="{0EF0389C-1300-F842-A4FF-050CDF55EC54}" type="presParOf" srcId="{75DB5A75-17E1-A342-86DB-2E1E5AB72CD8}" destId="{AD734F03-D356-844B-B428-2D5482838684}" srcOrd="11" destOrd="0" presId="urn:microsoft.com/office/officeart/2005/8/layout/default"/>
    <dgm:cxn modelId="{B8F50935-D551-5645-A5CA-91300D40643D}" type="presParOf" srcId="{75DB5A75-17E1-A342-86DB-2E1E5AB72CD8}" destId="{49CA5AF2-9CA4-A84C-90D1-C8847D6FE99D}" srcOrd="12" destOrd="0" presId="urn:microsoft.com/office/officeart/2005/8/layout/default"/>
    <dgm:cxn modelId="{650FA629-B951-B94D-BE57-D7BC24181480}" type="presParOf" srcId="{75DB5A75-17E1-A342-86DB-2E1E5AB72CD8}" destId="{962E9E2E-5689-504A-83FC-C81FD2B56AA5}" srcOrd="13" destOrd="0" presId="urn:microsoft.com/office/officeart/2005/8/layout/default"/>
    <dgm:cxn modelId="{6E3D14A0-DEE5-4C4E-ACC1-43510A3E048C}" type="presParOf" srcId="{75DB5A75-17E1-A342-86DB-2E1E5AB72CD8}" destId="{241F2A82-144A-AC4A-9F1F-75B8BC2CBEFC}" srcOrd="14" destOrd="0" presId="urn:microsoft.com/office/officeart/2005/8/layout/defaul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F3B3-A96D-D34A-AD97-A6129AAB5D99}">
      <dsp:nvSpPr>
        <dsp:cNvPr id="0" name=""/>
        <dsp:cNvSpPr/>
      </dsp:nvSpPr>
      <dsp:spPr>
        <a:xfrm>
          <a:off x="309" y="72853"/>
          <a:ext cx="1206464" cy="7238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True ASDS</a:t>
          </a:r>
        </a:p>
      </dsp:txBody>
      <dsp:txXfrm>
        <a:off x="309" y="72853"/>
        <a:ext cx="1206464" cy="723878"/>
      </dsp:txXfrm>
    </dsp:sp>
    <dsp:sp modelId="{F0423D45-8ABA-B748-80EB-5CE46BDB6B9B}">
      <dsp:nvSpPr>
        <dsp:cNvPr id="0" name=""/>
        <dsp:cNvSpPr/>
      </dsp:nvSpPr>
      <dsp:spPr>
        <a:xfrm>
          <a:off x="1327420" y="72853"/>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None None</a:t>
          </a:r>
        </a:p>
      </dsp:txBody>
      <dsp:txXfrm>
        <a:off x="1327420" y="72853"/>
        <a:ext cx="1206464" cy="723878"/>
      </dsp:txXfrm>
    </dsp:sp>
    <dsp:sp modelId="{6F8C909F-5CB9-8D46-AFEB-8443A9A125F3}">
      <dsp:nvSpPr>
        <dsp:cNvPr id="0" name=""/>
        <dsp:cNvSpPr/>
      </dsp:nvSpPr>
      <dsp:spPr>
        <a:xfrm>
          <a:off x="309" y="917378"/>
          <a:ext cx="1206464" cy="7238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True RTLS</a:t>
          </a:r>
        </a:p>
      </dsp:txBody>
      <dsp:txXfrm>
        <a:off x="309" y="917378"/>
        <a:ext cx="1206464" cy="723878"/>
      </dsp:txXfrm>
    </dsp:sp>
    <dsp:sp modelId="{CD52C206-6A2F-8E48-B013-2EA881454D4D}">
      <dsp:nvSpPr>
        <dsp:cNvPr id="0" name=""/>
        <dsp:cNvSpPr/>
      </dsp:nvSpPr>
      <dsp:spPr>
        <a:xfrm>
          <a:off x="1327420" y="91737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False ASDS</a:t>
          </a:r>
        </a:p>
      </dsp:txBody>
      <dsp:txXfrm>
        <a:off x="1327420" y="917378"/>
        <a:ext cx="1206464" cy="723878"/>
      </dsp:txXfrm>
    </dsp:sp>
    <dsp:sp modelId="{6F6211B7-0D7B-734F-BE27-85BF6F62C3CE}">
      <dsp:nvSpPr>
        <dsp:cNvPr id="0" name=""/>
        <dsp:cNvSpPr/>
      </dsp:nvSpPr>
      <dsp:spPr>
        <a:xfrm>
          <a:off x="309" y="1761903"/>
          <a:ext cx="1206464" cy="72387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True Ocean</a:t>
          </a:r>
        </a:p>
      </dsp:txBody>
      <dsp:txXfrm>
        <a:off x="309" y="1761903"/>
        <a:ext cx="1206464" cy="723878"/>
      </dsp:txXfrm>
    </dsp:sp>
    <dsp:sp modelId="{FD80E276-CAB2-2E48-88F2-B3705B7DD7E1}">
      <dsp:nvSpPr>
        <dsp:cNvPr id="0" name=""/>
        <dsp:cNvSpPr/>
      </dsp:nvSpPr>
      <dsp:spPr>
        <a:xfrm>
          <a:off x="1327420" y="1761903"/>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False Ocean</a:t>
          </a:r>
        </a:p>
      </dsp:txBody>
      <dsp:txXfrm>
        <a:off x="1327420" y="1761903"/>
        <a:ext cx="1206464" cy="723878"/>
      </dsp:txXfrm>
    </dsp:sp>
    <dsp:sp modelId="{49CA5AF2-9CA4-A84C-90D1-C8847D6FE99D}">
      <dsp:nvSpPr>
        <dsp:cNvPr id="0" name=""/>
        <dsp:cNvSpPr/>
      </dsp:nvSpPr>
      <dsp:spPr>
        <a:xfrm>
          <a:off x="309" y="260642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None ASDS</a:t>
          </a:r>
        </a:p>
      </dsp:txBody>
      <dsp:txXfrm>
        <a:off x="309" y="2606428"/>
        <a:ext cx="1206464" cy="723878"/>
      </dsp:txXfrm>
    </dsp:sp>
    <dsp:sp modelId="{241F2A82-144A-AC4A-9F1F-75B8BC2CBEFC}">
      <dsp:nvSpPr>
        <dsp:cNvPr id="0" name=""/>
        <dsp:cNvSpPr/>
      </dsp:nvSpPr>
      <dsp:spPr>
        <a:xfrm>
          <a:off x="1327420" y="260642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False RTLS</a:t>
          </a:r>
        </a:p>
      </dsp:txBody>
      <dsp:txXfrm>
        <a:off x="1327420" y="2606428"/>
        <a:ext cx="1206464" cy="723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9F3B3-A96D-D34A-AD97-A6129AAB5D99}">
      <dsp:nvSpPr>
        <dsp:cNvPr id="0" name=""/>
        <dsp:cNvSpPr/>
      </dsp:nvSpPr>
      <dsp:spPr>
        <a:xfrm>
          <a:off x="309" y="72853"/>
          <a:ext cx="1206464" cy="723878"/>
        </a:xfrm>
        <a:prstGeom prst="rect">
          <a:avLst/>
        </a:prstGeom>
        <a:solidFill>
          <a:schemeClr val="accent6"/>
        </a:solidFill>
        <a:ln w="19050"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a:off x="309" y="72853"/>
        <a:ext cx="1206464" cy="723878"/>
      </dsp:txXfrm>
    </dsp:sp>
    <dsp:sp modelId="{F0423D45-8ABA-B748-80EB-5CE46BDB6B9B}">
      <dsp:nvSpPr>
        <dsp:cNvPr id="0" name=""/>
        <dsp:cNvSpPr/>
      </dsp:nvSpPr>
      <dsp:spPr>
        <a:xfrm>
          <a:off x="1327420" y="72853"/>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0</a:t>
          </a:r>
        </a:p>
      </dsp:txBody>
      <dsp:txXfrm>
        <a:off x="1327420" y="72853"/>
        <a:ext cx="1206464" cy="723878"/>
      </dsp:txXfrm>
    </dsp:sp>
    <dsp:sp modelId="{6F8C909F-5CB9-8D46-AFEB-8443A9A125F3}">
      <dsp:nvSpPr>
        <dsp:cNvPr id="0" name=""/>
        <dsp:cNvSpPr/>
      </dsp:nvSpPr>
      <dsp:spPr>
        <a:xfrm>
          <a:off x="309" y="917378"/>
          <a:ext cx="1206464" cy="723878"/>
        </a:xfrm>
        <a:prstGeom prst="rect">
          <a:avLst/>
        </a:prstGeom>
        <a:solidFill>
          <a:schemeClr val="accent6"/>
        </a:solidFill>
        <a:ln w="19050"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a:off x="309" y="917378"/>
        <a:ext cx="1206464" cy="723878"/>
      </dsp:txXfrm>
    </dsp:sp>
    <dsp:sp modelId="{CD52C206-6A2F-8E48-B013-2EA881454D4D}">
      <dsp:nvSpPr>
        <dsp:cNvPr id="0" name=""/>
        <dsp:cNvSpPr/>
      </dsp:nvSpPr>
      <dsp:spPr>
        <a:xfrm>
          <a:off x="1327420" y="91737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0</a:t>
          </a:r>
        </a:p>
      </dsp:txBody>
      <dsp:txXfrm>
        <a:off x="1327420" y="917378"/>
        <a:ext cx="1206464" cy="723878"/>
      </dsp:txXfrm>
    </dsp:sp>
    <dsp:sp modelId="{6F6211B7-0D7B-734F-BE27-85BF6F62C3CE}">
      <dsp:nvSpPr>
        <dsp:cNvPr id="0" name=""/>
        <dsp:cNvSpPr/>
      </dsp:nvSpPr>
      <dsp:spPr>
        <a:xfrm>
          <a:off x="309" y="1761903"/>
          <a:ext cx="1206464" cy="723878"/>
        </a:xfrm>
        <a:prstGeom prst="rect">
          <a:avLst/>
        </a:prstGeom>
        <a:solidFill>
          <a:schemeClr val="accent6"/>
        </a:solidFill>
        <a:ln w="19050"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a:off x="309" y="1761903"/>
        <a:ext cx="1206464" cy="723878"/>
      </dsp:txXfrm>
    </dsp:sp>
    <dsp:sp modelId="{FD80E276-CAB2-2E48-88F2-B3705B7DD7E1}">
      <dsp:nvSpPr>
        <dsp:cNvPr id="0" name=""/>
        <dsp:cNvSpPr/>
      </dsp:nvSpPr>
      <dsp:spPr>
        <a:xfrm>
          <a:off x="1327420" y="1761903"/>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0</a:t>
          </a:r>
        </a:p>
      </dsp:txBody>
      <dsp:txXfrm>
        <a:off x="1327420" y="1761903"/>
        <a:ext cx="1206464" cy="723878"/>
      </dsp:txXfrm>
    </dsp:sp>
    <dsp:sp modelId="{49CA5AF2-9CA4-A84C-90D1-C8847D6FE99D}">
      <dsp:nvSpPr>
        <dsp:cNvPr id="0" name=""/>
        <dsp:cNvSpPr/>
      </dsp:nvSpPr>
      <dsp:spPr>
        <a:xfrm>
          <a:off x="309" y="260642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0</a:t>
          </a:r>
        </a:p>
      </dsp:txBody>
      <dsp:txXfrm>
        <a:off x="309" y="2606428"/>
        <a:ext cx="1206464" cy="723878"/>
      </dsp:txXfrm>
    </dsp:sp>
    <dsp:sp modelId="{241F2A82-144A-AC4A-9F1F-75B8BC2CBEFC}">
      <dsp:nvSpPr>
        <dsp:cNvPr id="0" name=""/>
        <dsp:cNvSpPr/>
      </dsp:nvSpPr>
      <dsp:spPr>
        <a:xfrm>
          <a:off x="1327420" y="2606428"/>
          <a:ext cx="1206464" cy="723878"/>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0</a:t>
          </a:r>
        </a:p>
      </dsp:txBody>
      <dsp:txXfrm>
        <a:off x="1327420" y="2606428"/>
        <a:ext cx="1206464" cy="7238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lab,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232748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54040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1200" dirty="0">
                <a:solidFill>
                  <a:schemeClr val="accent3">
                    <a:lumMod val="25000"/>
                  </a:schemeClr>
                </a:solidFill>
                <a:latin typeface="Abadi" panose="020B0604020104020204" pitchFamily="34" charset="0"/>
              </a:rPr>
              <a:t>Predictive analysis results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241631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Payload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634493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220327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828116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35524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958275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a:p>
            <a:endParaRPr lang="en-CN"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17404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a:spcBef>
                <a:spcPts val="1400"/>
              </a:spcBef>
            </a:pPr>
            <a:r>
              <a:rPr lang="en-US" sz="1200" dirty="0">
                <a:solidFill>
                  <a:schemeClr val="accent3">
                    <a:lumMod val="25000"/>
                  </a:schemeClr>
                </a:solidFill>
                <a:latin typeface="Abadi" panose="020B0604020104020204" pitchFamily="34" charset="0"/>
              </a:rPr>
              <a:t>Problems you want to find answers</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83724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066383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453060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47026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950178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names of boosters which have successfully landed on drone ship and had payload mass greater than 4000 but less than 6000</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646154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626672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30329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List the failed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825310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24017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p>
          <a:p>
            <a:endParaRPr lang="en-US"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75757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855572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788558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942542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732760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463115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286532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670973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4023072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021615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61117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a:solidFill>
                  <a:schemeClr val="accent3">
                    <a:lumMod val="25000"/>
                  </a:schemeClr>
                </a:solidFill>
                <a:latin typeface="Abadi" panose="020B0604020104020204" pitchFamily="34" charset="0"/>
              </a:rPr>
              <a:t>You need to present your data collection process use key phrases and flowcharts</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93303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C7DDB"/>
                </a:solidFill>
                <a:latin typeface="Abadi"/>
              </a:rPr>
              <a:t>Place your flowchart of SpaceX API calls here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89528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04041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49866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Using bullet point format, summarize the SQL queries you performed</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07293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91665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5166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0175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06599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5504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0759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9252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5927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6784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9314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76572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8373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78304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94257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758763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41791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610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5740578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5634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12/20/2024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353116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hyperlink" Target="https://github.com/gordonwong88/Story2/blob/main/3-jupyter-spacex-data-wrangling.ipynb" TargetMode="External"/><Relationship Id="rId9" Type="http://schemas.microsoft.com/office/2007/relationships/diagramDrawing" Target="../diagrams/drawing1.xml"/><Relationship Id="rId14"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gordonwong88/Story2/blob/main/5-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gordonwong88/Story2/blob/main/4-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13.png"/><Relationship Id="rId4" Type="http://schemas.openxmlformats.org/officeDocument/2006/relationships/hyperlink" Target="https://github.com/gordonwong88/Story2/blob/main/6-jupyter_launch_site_location_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hyperlink" Target="https://github.com/gordonwong88/Story2/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hyperlink" Target="https://github.com/gordonwong88/Story2/blob/main/7-SpaceX_Machine_Learning_Prediction_Part_5.ipynb"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hyperlink" Target="https://github.com/gordonwong88/Story2/blob/main/1-jupyter-labs-spacex-data-collection-api.ipynb" TargetMode="External"/><Relationship Id="rId5" Type="http://schemas.openxmlformats.org/officeDocument/2006/relationships/hyperlink" Target="https://api.spacexdata.com/v4/launches/past" TargetMode="External"/><Relationship Id="rId4" Type="http://schemas.openxmlformats.org/officeDocument/2006/relationships/hyperlink" Target="https://github.com/r-spacex/SpaceX-API"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1.png"/><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hyperlink" Target="https://github.com/gordonwong88/Story2/blob/main/2-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A999-1095-37AD-44FC-3FAD8154470C}"/>
              </a:ext>
            </a:extLst>
          </p:cNvPr>
          <p:cNvSpPr>
            <a:spLocks noGrp="1"/>
          </p:cNvSpPr>
          <p:nvPr>
            <p:ph type="ctrTitle"/>
          </p:nvPr>
        </p:nvSpPr>
        <p:spPr>
          <a:xfrm>
            <a:off x="1524000" y="1122363"/>
            <a:ext cx="9779306" cy="2387600"/>
          </a:xfrm>
        </p:spPr>
        <p:txBody>
          <a:bodyPr/>
          <a:lstStyle/>
          <a:p>
            <a:r>
              <a:rPr lang="en-US" dirty="0"/>
              <a:t>IBM Data Science Capstone Project – Space Y</a:t>
            </a:r>
          </a:p>
        </p:txBody>
      </p:sp>
    </p:spTree>
    <p:extLst>
      <p:ext uri="{BB962C8B-B14F-4D97-AF65-F5344CB8AC3E}">
        <p14:creationId xmlns:p14="http://schemas.microsoft.com/office/powerpoint/2010/main" val="18616299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0B3C4854-4509-50B4-048F-360F25430BAB}"/>
              </a:ext>
            </a:extLst>
          </p:cNvPr>
          <p:cNvSpPr txBox="1">
            <a:spLocks/>
          </p:cNvSpPr>
          <p:nvPr/>
        </p:nvSpPr>
        <p:spPr>
          <a:xfrm>
            <a:off x="603144" y="1087699"/>
            <a:ext cx="4501129" cy="566579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dirty="0">
              <a:solidFill>
                <a:schemeClr val="accent1"/>
              </a:solidFill>
            </a:endParaRPr>
          </a:p>
          <a:p>
            <a:pPr>
              <a:lnSpc>
                <a:spcPct val="100000"/>
              </a:lnSpc>
              <a:spcBef>
                <a:spcPts val="1400"/>
              </a:spcBef>
            </a:pPr>
            <a:r>
              <a:rPr lang="en-US" dirty="0">
                <a:solidFill>
                  <a:schemeClr val="accent2"/>
                </a:solidFill>
              </a:rPr>
              <a:t>My Notebook</a:t>
            </a:r>
            <a:r>
              <a:rPr lang="en-US" dirty="0"/>
              <a:t> </a:t>
            </a:r>
            <a:br>
              <a:rPr lang="en-US" dirty="0"/>
            </a:br>
            <a:r>
              <a:rPr lang="en-US" dirty="0">
                <a:hlinkClick r:id="rId4"/>
              </a:rPr>
              <a:t>https://github.com/gordonwong88/Story2/blob/main/3-jupyter-spacex-data-wrangling.ipynb</a:t>
            </a:r>
            <a:endParaRPr lang="en-US" dirty="0"/>
          </a:p>
          <a:p>
            <a:pPr>
              <a:lnSpc>
                <a:spcPct val="100000"/>
              </a:lnSpc>
              <a:spcBef>
                <a:spcPts val="1400"/>
              </a:spcBef>
            </a:pPr>
            <a:r>
              <a:rPr lang="en-US" sz="2000" dirty="0">
                <a:solidFill>
                  <a:schemeClr val="tx1">
                    <a:lumMod val="75000"/>
                    <a:lumOff val="25000"/>
                  </a:schemeClr>
                </a:solidFill>
              </a:rPr>
              <a:t>Transform raw data to </a:t>
            </a:r>
            <a:r>
              <a:rPr lang="en-US" sz="2000" b="1" dirty="0">
                <a:solidFill>
                  <a:srgbClr val="0B49CB"/>
                </a:solidFill>
              </a:rPr>
              <a:t>useful</a:t>
            </a:r>
            <a:r>
              <a:rPr lang="en-US" sz="2000" dirty="0">
                <a:solidFill>
                  <a:schemeClr val="tx1">
                    <a:lumMod val="75000"/>
                    <a:lumOff val="25000"/>
                  </a:schemeClr>
                </a:solidFill>
              </a:rPr>
              <a:t> data. For example, convert original outcome labels into landing class that represent landing classification which will be our new landing prediction target.</a:t>
            </a:r>
          </a:p>
          <a:p>
            <a:pPr lvl="1">
              <a:lnSpc>
                <a:spcPct val="100000"/>
              </a:lnSpc>
              <a:spcBef>
                <a:spcPts val="1400"/>
              </a:spcBef>
            </a:pPr>
            <a:r>
              <a:rPr lang="en-US" sz="1600" dirty="0">
                <a:solidFill>
                  <a:schemeClr val="tx1">
                    <a:lumMod val="75000"/>
                    <a:lumOff val="25000"/>
                  </a:schemeClr>
                </a:solidFill>
              </a:rPr>
              <a:t>1 for success</a:t>
            </a:r>
          </a:p>
          <a:p>
            <a:pPr lvl="1">
              <a:lnSpc>
                <a:spcPct val="100000"/>
              </a:lnSpc>
              <a:spcBef>
                <a:spcPts val="1400"/>
              </a:spcBef>
            </a:pPr>
            <a:r>
              <a:rPr lang="en-US" sz="1600" dirty="0">
                <a:solidFill>
                  <a:schemeClr val="tx1">
                    <a:lumMod val="75000"/>
                    <a:lumOff val="25000"/>
                  </a:schemeClr>
                </a:solidFill>
              </a:rPr>
              <a:t>0 for failure</a:t>
            </a:r>
          </a:p>
        </p:txBody>
      </p:sp>
      <p:graphicFrame>
        <p:nvGraphicFramePr>
          <p:cNvPr id="7" name="Diagram 6">
            <a:extLst>
              <a:ext uri="{FF2B5EF4-FFF2-40B4-BE49-F238E27FC236}">
                <a16:creationId xmlns:a16="http://schemas.microsoft.com/office/drawing/2014/main" id="{81C17D51-3A05-8458-3556-E631BC2FEA65}"/>
              </a:ext>
            </a:extLst>
          </p:cNvPr>
          <p:cNvGraphicFramePr/>
          <p:nvPr>
            <p:extLst>
              <p:ext uri="{D42A27DB-BD31-4B8C-83A1-F6EECF244321}">
                <p14:modId xmlns:p14="http://schemas.microsoft.com/office/powerpoint/2010/main" val="3644376328"/>
              </p:ext>
            </p:extLst>
          </p:nvPr>
        </p:nvGraphicFramePr>
        <p:xfrm>
          <a:off x="5440110" y="2416759"/>
          <a:ext cx="2534194" cy="34031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id="{CB59116A-BF12-433C-410C-A2918E2676E8}"/>
              </a:ext>
            </a:extLst>
          </p:cNvPr>
          <p:cNvGraphicFramePr/>
          <p:nvPr>
            <p:extLst>
              <p:ext uri="{D42A27DB-BD31-4B8C-83A1-F6EECF244321}">
                <p14:modId xmlns:p14="http://schemas.microsoft.com/office/powerpoint/2010/main" val="3279188085"/>
              </p:ext>
            </p:extLst>
          </p:nvPr>
        </p:nvGraphicFramePr>
        <p:xfrm>
          <a:off x="8819275" y="2416759"/>
          <a:ext cx="2534194" cy="340316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 name="TextBox 9">
            <a:extLst>
              <a:ext uri="{FF2B5EF4-FFF2-40B4-BE49-F238E27FC236}">
                <a16:creationId xmlns:a16="http://schemas.microsoft.com/office/drawing/2014/main" id="{4CEF5948-047A-EEE3-7F8E-BB6A3AA136E7}"/>
              </a:ext>
            </a:extLst>
          </p:cNvPr>
          <p:cNvSpPr txBox="1"/>
          <p:nvPr/>
        </p:nvSpPr>
        <p:spPr>
          <a:xfrm>
            <a:off x="5696577" y="1732028"/>
            <a:ext cx="2021259" cy="400110"/>
          </a:xfrm>
          <a:prstGeom prst="rect">
            <a:avLst/>
          </a:prstGeom>
          <a:noFill/>
        </p:spPr>
        <p:txBody>
          <a:bodyPr wrap="none" rtlCol="0">
            <a:spAutoFit/>
          </a:bodyPr>
          <a:lstStyle/>
          <a:p>
            <a:r>
              <a:rPr lang="en-CN" sz="2000" dirty="0"/>
              <a:t>Original Outcome</a:t>
            </a:r>
          </a:p>
        </p:txBody>
      </p:sp>
      <p:sp>
        <p:nvSpPr>
          <p:cNvPr id="11" name="TextBox 10">
            <a:extLst>
              <a:ext uri="{FF2B5EF4-FFF2-40B4-BE49-F238E27FC236}">
                <a16:creationId xmlns:a16="http://schemas.microsoft.com/office/drawing/2014/main" id="{7EC50987-4435-1EA0-24F7-72879944083E}"/>
              </a:ext>
            </a:extLst>
          </p:cNvPr>
          <p:cNvSpPr txBox="1"/>
          <p:nvPr/>
        </p:nvSpPr>
        <p:spPr>
          <a:xfrm>
            <a:off x="9297534" y="1732028"/>
            <a:ext cx="1577676" cy="400110"/>
          </a:xfrm>
          <a:prstGeom prst="rect">
            <a:avLst/>
          </a:prstGeom>
          <a:noFill/>
        </p:spPr>
        <p:txBody>
          <a:bodyPr wrap="none" rtlCol="0">
            <a:spAutoFit/>
          </a:bodyPr>
          <a:lstStyle/>
          <a:p>
            <a:r>
              <a:rPr lang="en-CN" sz="2000" dirty="0"/>
              <a:t>Landing Class</a:t>
            </a:r>
          </a:p>
        </p:txBody>
      </p:sp>
      <p:sp>
        <p:nvSpPr>
          <p:cNvPr id="12" name="Right Arrow 11">
            <a:extLst>
              <a:ext uri="{FF2B5EF4-FFF2-40B4-BE49-F238E27FC236}">
                <a16:creationId xmlns:a16="http://schemas.microsoft.com/office/drawing/2014/main" id="{9775E7A5-C54C-E911-FFA9-1398E2BFB28A}"/>
              </a:ext>
            </a:extLst>
          </p:cNvPr>
          <p:cNvSpPr/>
          <p:nvPr/>
        </p:nvSpPr>
        <p:spPr>
          <a:xfrm>
            <a:off x="8085909" y="3782112"/>
            <a:ext cx="628863" cy="672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38DA2773-32EA-E64F-BAA5-12458E6DA200}"/>
              </a:ext>
            </a:extLst>
          </p:cNvPr>
          <p:cNvSpPr txBox="1">
            <a:spLocks/>
          </p:cNvSpPr>
          <p:nvPr/>
        </p:nvSpPr>
        <p:spPr>
          <a:xfrm>
            <a:off x="465166" y="2390125"/>
            <a:ext cx="4501129" cy="29025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dirty="0">
              <a:solidFill>
                <a:schemeClr val="accent1"/>
              </a:solidFill>
            </a:endParaRPr>
          </a:p>
          <a:p>
            <a:pPr>
              <a:lnSpc>
                <a:spcPct val="100000"/>
              </a:lnSpc>
              <a:spcBef>
                <a:spcPts val="1400"/>
              </a:spcBef>
            </a:pPr>
            <a:r>
              <a:rPr lang="en-US" dirty="0">
                <a:solidFill>
                  <a:schemeClr val="accent2"/>
                </a:solidFill>
              </a:rPr>
              <a:t>My Visualization Notebook</a:t>
            </a:r>
          </a:p>
          <a:p>
            <a:pPr>
              <a:lnSpc>
                <a:spcPct val="100000"/>
              </a:lnSpc>
              <a:spcBef>
                <a:spcPts val="1400"/>
              </a:spcBef>
            </a:pPr>
            <a:endParaRPr lang="en-US" sz="1900" dirty="0">
              <a:solidFill>
                <a:schemeClr val="accent2"/>
              </a:solidFill>
            </a:endParaRPr>
          </a:p>
          <a:p>
            <a:pPr>
              <a:lnSpc>
                <a:spcPct val="100000"/>
              </a:lnSpc>
              <a:spcBef>
                <a:spcPts val="1400"/>
              </a:spcBef>
            </a:pPr>
            <a:r>
              <a:rPr lang="en-US" sz="1900" dirty="0">
                <a:solidFill>
                  <a:schemeClr val="bg2">
                    <a:lumMod val="75000"/>
                  </a:schemeClr>
                </a:solidFill>
                <a:hlinkClick r:id="rId4"/>
              </a:rPr>
              <a:t>https://github.com/gordonwong88/Story2/blob/main/5-jupyter-labs-eda-dataviz.ipynb</a:t>
            </a:r>
            <a:endParaRPr lang="en-US" sz="1900" dirty="0">
              <a:solidFill>
                <a:schemeClr val="bg2">
                  <a:lumMod val="75000"/>
                </a:schemeClr>
              </a:solidFill>
            </a:endParaRPr>
          </a:p>
        </p:txBody>
      </p:sp>
      <p:graphicFrame>
        <p:nvGraphicFramePr>
          <p:cNvPr id="34" name="Table 34">
            <a:extLst>
              <a:ext uri="{FF2B5EF4-FFF2-40B4-BE49-F238E27FC236}">
                <a16:creationId xmlns:a16="http://schemas.microsoft.com/office/drawing/2014/main" id="{93D24F2C-B21B-75A9-E32F-A7C770542F84}"/>
              </a:ext>
            </a:extLst>
          </p:cNvPr>
          <p:cNvGraphicFramePr>
            <a:graphicFrameLocks noGrp="1"/>
          </p:cNvGraphicFramePr>
          <p:nvPr>
            <p:extLst>
              <p:ext uri="{D42A27DB-BD31-4B8C-83A1-F6EECF244321}">
                <p14:modId xmlns:p14="http://schemas.microsoft.com/office/powerpoint/2010/main" val="4085971444"/>
              </p:ext>
            </p:extLst>
          </p:nvPr>
        </p:nvGraphicFramePr>
        <p:xfrm>
          <a:off x="5030700" y="3121742"/>
          <a:ext cx="6409280" cy="3012098"/>
        </p:xfrm>
        <a:graphic>
          <a:graphicData uri="http://schemas.openxmlformats.org/drawingml/2006/table">
            <a:tbl>
              <a:tblPr bandRow="1">
                <a:tableStyleId>{5C22544A-7EE6-4342-B048-85BDC9FD1C3A}</a:tableStyleId>
              </a:tblPr>
              <a:tblGrid>
                <a:gridCol w="1676829">
                  <a:extLst>
                    <a:ext uri="{9D8B030D-6E8A-4147-A177-3AD203B41FA5}">
                      <a16:colId xmlns:a16="http://schemas.microsoft.com/office/drawing/2014/main" val="4135780347"/>
                    </a:ext>
                  </a:extLst>
                </a:gridCol>
                <a:gridCol w="4732451">
                  <a:extLst>
                    <a:ext uri="{9D8B030D-6E8A-4147-A177-3AD203B41FA5}">
                      <a16:colId xmlns:a16="http://schemas.microsoft.com/office/drawing/2014/main" val="2843140523"/>
                    </a:ext>
                  </a:extLst>
                </a:gridCol>
              </a:tblGrid>
              <a:tr h="13145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accent1"/>
                          </a:solidFill>
                        </a:rPr>
                        <a:t>Scatter Plot</a:t>
                      </a:r>
                      <a:endParaRPr lang="en-US" dirty="0">
                        <a:solidFill>
                          <a:schemeClr val="accent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accent1"/>
                          </a:solidFill>
                          <a:latin typeface="+mn-lt"/>
                          <a:ea typeface="+mn-ea"/>
                          <a:cs typeface="+mn-cs"/>
                        </a:rPr>
                        <a:t>To get relationship between variables</a:t>
                      </a:r>
                      <a:r>
                        <a:rPr lang="en-US" sz="1800" kern="1200" dirty="0">
                          <a:solidFill>
                            <a:schemeClr val="bg2">
                              <a:lumMod val="75000"/>
                            </a:schemeClr>
                          </a:solidFill>
                          <a:latin typeface="+mn-lt"/>
                          <a:ea typeface="+mn-ea"/>
                          <a:cs typeface="+mn-cs"/>
                        </a:rPr>
                        <a:t>,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2"/>
                          </a:solidFill>
                          <a:latin typeface="+mn-lt"/>
                          <a:ea typeface="+mn-ea"/>
                          <a:cs typeface="+mn-cs"/>
                        </a:rPr>
                        <a:t>FlightNumber</a:t>
                      </a:r>
                      <a:r>
                        <a:rPr lang="en-US" sz="1400" kern="1200" dirty="0">
                          <a:solidFill>
                            <a:schemeClr val="tx2"/>
                          </a:solidFill>
                          <a:latin typeface="+mn-lt"/>
                          <a:ea typeface="+mn-ea"/>
                          <a:cs typeface="+mn-cs"/>
                        </a:rPr>
                        <a:t> vs. Orbit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Payload vs. Orbit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2"/>
                          </a:solidFill>
                          <a:latin typeface="+mn-lt"/>
                          <a:ea typeface="+mn-ea"/>
                          <a:cs typeface="+mn-cs"/>
                        </a:rPr>
                        <a:t>FlightNumber</a:t>
                      </a:r>
                      <a:r>
                        <a:rPr lang="en-US" sz="1400" kern="1200" dirty="0">
                          <a:solidFill>
                            <a:schemeClr val="tx2"/>
                          </a:solidFill>
                          <a:latin typeface="+mn-lt"/>
                          <a:ea typeface="+mn-ea"/>
                          <a:cs typeface="+mn-cs"/>
                        </a:rPr>
                        <a:t> vs. </a:t>
                      </a:r>
                      <a:r>
                        <a:rPr lang="en-US" sz="1400" kern="1200" dirty="0" err="1">
                          <a:solidFill>
                            <a:schemeClr val="tx2"/>
                          </a:solidFill>
                          <a:latin typeface="+mn-lt"/>
                          <a:ea typeface="+mn-ea"/>
                          <a:cs typeface="+mn-cs"/>
                        </a:rPr>
                        <a:t>PayloadMass</a:t>
                      </a:r>
                      <a:endParaRPr lang="en-US" sz="1400" kern="1200" dirty="0">
                        <a:solidFill>
                          <a:schemeClr val="tx2"/>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2"/>
                          </a:solidFill>
                          <a:latin typeface="+mn-lt"/>
                          <a:ea typeface="+mn-ea"/>
                          <a:cs typeface="+mn-cs"/>
                        </a:rPr>
                        <a:t>FlightNumber</a:t>
                      </a:r>
                      <a:r>
                        <a:rPr lang="en-US" sz="1400" kern="1200" dirty="0">
                          <a:solidFill>
                            <a:schemeClr val="tx2"/>
                          </a:solidFill>
                          <a:latin typeface="+mn-lt"/>
                          <a:ea typeface="+mn-ea"/>
                          <a:cs typeface="+mn-cs"/>
                        </a:rPr>
                        <a:t> vs. Launch Site</a:t>
                      </a:r>
                      <a:endParaRPr lang="en-CN" sz="1400" kern="1200" dirty="0">
                        <a:solidFill>
                          <a:schemeClr val="tx2"/>
                        </a:solidFill>
                        <a:latin typeface="+mn-lt"/>
                        <a:ea typeface="+mn-ea"/>
                        <a:cs typeface="+mn-cs"/>
                      </a:endParaRPr>
                    </a:p>
                  </a:txBody>
                  <a:tcPr anchor="ctr"/>
                </a:tc>
                <a:extLst>
                  <a:ext uri="{0D108BD9-81ED-4DB2-BD59-A6C34878D82A}">
                    <a16:rowId xmlns:a16="http://schemas.microsoft.com/office/drawing/2014/main" val="1592494980"/>
                  </a:ext>
                </a:extLst>
              </a:tr>
              <a:tr h="783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Bar Plot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To plot success rate of each orbit</a:t>
                      </a:r>
                    </a:p>
                  </a:txBody>
                  <a:tcPr anchor="ctr"/>
                </a:tc>
                <a:extLst>
                  <a:ext uri="{0D108BD9-81ED-4DB2-BD59-A6C34878D82A}">
                    <a16:rowId xmlns:a16="http://schemas.microsoft.com/office/drawing/2014/main" val="965638353"/>
                  </a:ext>
                </a:extLst>
              </a:tr>
              <a:tr h="804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Line Chart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To get the yearly average launch success trend</a:t>
                      </a:r>
                    </a:p>
                    <a:p>
                      <a:pPr algn="l"/>
                      <a:endParaRPr lang="en-CN" dirty="0">
                        <a:solidFill>
                          <a:schemeClr val="accent1"/>
                        </a:solidFill>
                      </a:endParaRPr>
                    </a:p>
                  </a:txBody>
                  <a:tcPr anchor="ctr"/>
                </a:tc>
                <a:extLst>
                  <a:ext uri="{0D108BD9-81ED-4DB2-BD59-A6C34878D82A}">
                    <a16:rowId xmlns:a16="http://schemas.microsoft.com/office/drawing/2014/main" val="3226678835"/>
                  </a:ext>
                </a:extLst>
              </a:tr>
            </a:tbl>
          </a:graphicData>
        </a:graphic>
      </p:graphicFrame>
      <p:pic>
        <p:nvPicPr>
          <p:cNvPr id="36" name="Picture 35" descr="Chart, bar chart&#10;&#10;Description automatically generated">
            <a:extLst>
              <a:ext uri="{FF2B5EF4-FFF2-40B4-BE49-F238E27FC236}">
                <a16:creationId xmlns:a16="http://schemas.microsoft.com/office/drawing/2014/main" id="{FA82229E-9CEA-D4E8-E60B-C67260FDBE94}"/>
              </a:ext>
            </a:extLst>
          </p:cNvPr>
          <p:cNvPicPr>
            <a:picLocks noChangeAspect="1"/>
          </p:cNvPicPr>
          <p:nvPr/>
        </p:nvPicPr>
        <p:blipFill>
          <a:blip r:embed="rId5"/>
          <a:stretch>
            <a:fillRect/>
          </a:stretch>
        </p:blipFill>
        <p:spPr>
          <a:xfrm>
            <a:off x="7283708" y="1435650"/>
            <a:ext cx="1878822" cy="1253977"/>
          </a:xfrm>
          <a:prstGeom prst="rect">
            <a:avLst/>
          </a:prstGeom>
        </p:spPr>
      </p:pic>
      <p:pic>
        <p:nvPicPr>
          <p:cNvPr id="38" name="Picture 37" descr="Chart, scatter chart&#10;&#10;Description automatically generated">
            <a:extLst>
              <a:ext uri="{FF2B5EF4-FFF2-40B4-BE49-F238E27FC236}">
                <a16:creationId xmlns:a16="http://schemas.microsoft.com/office/drawing/2014/main" id="{3759BF35-3898-716B-373E-2F62757D377D}"/>
              </a:ext>
            </a:extLst>
          </p:cNvPr>
          <p:cNvPicPr>
            <a:picLocks noChangeAspect="1"/>
          </p:cNvPicPr>
          <p:nvPr/>
        </p:nvPicPr>
        <p:blipFill>
          <a:blip r:embed="rId6"/>
          <a:stretch>
            <a:fillRect/>
          </a:stretch>
        </p:blipFill>
        <p:spPr>
          <a:xfrm>
            <a:off x="4966295" y="1435650"/>
            <a:ext cx="1878822" cy="1253977"/>
          </a:xfrm>
          <a:prstGeom prst="rect">
            <a:avLst/>
          </a:prstGeom>
        </p:spPr>
      </p:pic>
      <p:pic>
        <p:nvPicPr>
          <p:cNvPr id="40" name="Picture 39" descr="Chart, line chart&#10;&#10;Description automatically generated">
            <a:extLst>
              <a:ext uri="{FF2B5EF4-FFF2-40B4-BE49-F238E27FC236}">
                <a16:creationId xmlns:a16="http://schemas.microsoft.com/office/drawing/2014/main" id="{796CADF9-212A-320B-BF83-165FC68D22AE}"/>
              </a:ext>
            </a:extLst>
          </p:cNvPr>
          <p:cNvPicPr>
            <a:picLocks noChangeAspect="1"/>
          </p:cNvPicPr>
          <p:nvPr/>
        </p:nvPicPr>
        <p:blipFill>
          <a:blip r:embed="rId7"/>
          <a:stretch>
            <a:fillRect/>
          </a:stretch>
        </p:blipFill>
        <p:spPr>
          <a:xfrm>
            <a:off x="9601121" y="1435651"/>
            <a:ext cx="1856851" cy="125397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6433" y="3975433"/>
            <a:ext cx="7154863" cy="2417762"/>
          </a:xfrm>
          <a:prstGeom prst="rect">
            <a:avLst/>
          </a:prstGeom>
        </p:spPr>
        <p:txBody>
          <a:bodyPr lIns="91440" tIns="45720" rIns="91440" bIns="45720" anchor="t">
            <a:normAutofit lnSpcReduction="10000"/>
          </a:bodyPr>
          <a:lstStyle/>
          <a:p>
            <a:pPr>
              <a:buFont typeface="Wingdings" pitchFamily="2" charset="2"/>
              <a:buChar char="ü"/>
            </a:pPr>
            <a:r>
              <a:rPr lang="en-US" sz="1600" dirty="0">
                <a:solidFill>
                  <a:schemeClr val="tx2"/>
                </a:solidFill>
              </a:rPr>
              <a:t>Query the names of the </a:t>
            </a:r>
            <a:r>
              <a:rPr lang="en-US" sz="1600" b="1" dirty="0">
                <a:solidFill>
                  <a:schemeClr val="tx2"/>
                </a:solidFill>
              </a:rPr>
              <a:t>unique launch sites </a:t>
            </a:r>
            <a:r>
              <a:rPr lang="en-US" sz="1600" dirty="0">
                <a:solidFill>
                  <a:schemeClr val="tx2"/>
                </a:solidFill>
              </a:rPr>
              <a:t>in the space mission</a:t>
            </a:r>
          </a:p>
          <a:p>
            <a:pPr>
              <a:buFont typeface="Wingdings" pitchFamily="2" charset="2"/>
              <a:buChar char="ü"/>
            </a:pPr>
            <a:r>
              <a:rPr lang="en-US" sz="1600" dirty="0">
                <a:solidFill>
                  <a:schemeClr val="tx2"/>
                </a:solidFill>
              </a:rPr>
              <a:t>Query the names of the </a:t>
            </a:r>
            <a:r>
              <a:rPr lang="en-US" sz="1600" b="1" dirty="0" err="1">
                <a:solidFill>
                  <a:schemeClr val="tx2"/>
                </a:solidFill>
              </a:rPr>
              <a:t>booster_versions</a:t>
            </a:r>
            <a:r>
              <a:rPr lang="en-US" sz="1600" b="1" dirty="0">
                <a:solidFill>
                  <a:schemeClr val="tx2"/>
                </a:solidFill>
              </a:rPr>
              <a:t> </a:t>
            </a:r>
            <a:r>
              <a:rPr lang="en-US" sz="1600" dirty="0">
                <a:solidFill>
                  <a:schemeClr val="tx2"/>
                </a:solidFill>
              </a:rPr>
              <a:t>which have carried the maximum payload mass. </a:t>
            </a:r>
          </a:p>
          <a:p>
            <a:pPr>
              <a:buFont typeface="Wingdings" pitchFamily="2" charset="2"/>
              <a:buChar char="ü"/>
            </a:pPr>
            <a:r>
              <a:rPr lang="en-US" sz="1600" dirty="0">
                <a:solidFill>
                  <a:schemeClr val="tx2"/>
                </a:solidFill>
              </a:rPr>
              <a:t>List the total number of </a:t>
            </a:r>
            <a:r>
              <a:rPr lang="en-US" sz="1600" b="1" dirty="0">
                <a:solidFill>
                  <a:schemeClr val="tx2"/>
                </a:solidFill>
              </a:rPr>
              <a:t>successful</a:t>
            </a:r>
            <a:r>
              <a:rPr lang="en-US" sz="1600" dirty="0">
                <a:solidFill>
                  <a:schemeClr val="tx2"/>
                </a:solidFill>
              </a:rPr>
              <a:t> and </a:t>
            </a:r>
            <a:r>
              <a:rPr lang="en-US" sz="1600" b="1" dirty="0">
                <a:solidFill>
                  <a:schemeClr val="tx2"/>
                </a:solidFill>
              </a:rPr>
              <a:t>failure</a:t>
            </a:r>
            <a:r>
              <a:rPr lang="en-US" sz="1600" dirty="0">
                <a:solidFill>
                  <a:schemeClr val="tx2"/>
                </a:solidFill>
              </a:rPr>
              <a:t> mission outcomes</a:t>
            </a:r>
          </a:p>
          <a:p>
            <a:pPr>
              <a:buFont typeface="Wingdings" pitchFamily="2" charset="2"/>
              <a:buChar char="ü"/>
            </a:pPr>
            <a:r>
              <a:rPr lang="en-US" sz="1600" dirty="0">
                <a:solidFill>
                  <a:schemeClr val="tx2"/>
                </a:solidFill>
              </a:rPr>
              <a:t>List the names of the boosters which have </a:t>
            </a:r>
            <a:r>
              <a:rPr lang="en-US" sz="1600" b="1" dirty="0">
                <a:solidFill>
                  <a:schemeClr val="tx2"/>
                </a:solidFill>
              </a:rPr>
              <a:t>success in drone ship </a:t>
            </a:r>
            <a:r>
              <a:rPr lang="en-US" sz="1600" dirty="0">
                <a:solidFill>
                  <a:schemeClr val="tx2"/>
                </a:solidFill>
              </a:rPr>
              <a:t>and have </a:t>
            </a:r>
            <a:r>
              <a:rPr lang="en-US" sz="1600" b="1" dirty="0">
                <a:solidFill>
                  <a:schemeClr val="tx2"/>
                </a:solidFill>
              </a:rPr>
              <a:t>payload mass </a:t>
            </a:r>
            <a:r>
              <a:rPr lang="en-US" sz="1600" dirty="0">
                <a:solidFill>
                  <a:schemeClr val="tx2"/>
                </a:solidFill>
              </a:rPr>
              <a:t>in some range</a:t>
            </a:r>
          </a:p>
          <a:p>
            <a:pPr>
              <a:buFont typeface="Wingdings" pitchFamily="2" charset="2"/>
              <a:buChar char="ü"/>
            </a:pPr>
            <a:r>
              <a:rPr lang="en-US" sz="1600" dirty="0">
                <a:solidFill>
                  <a:schemeClr val="tx2"/>
                </a:solidFill>
              </a:rPr>
              <a:t>Rank the count of successful </a:t>
            </a:r>
            <a:r>
              <a:rPr lang="en-US" sz="1600" b="1" dirty="0" err="1">
                <a:solidFill>
                  <a:schemeClr val="tx2"/>
                </a:solidFill>
              </a:rPr>
              <a:t>landing_outcomes</a:t>
            </a:r>
            <a:r>
              <a:rPr lang="en-US" sz="1600" b="1" dirty="0">
                <a:solidFill>
                  <a:schemeClr val="tx2"/>
                </a:solidFill>
              </a:rPr>
              <a:t> </a:t>
            </a:r>
            <a:r>
              <a:rPr lang="en-US" sz="1600" dirty="0">
                <a:solidFill>
                  <a:schemeClr val="tx2"/>
                </a:solidFill>
              </a:rPr>
              <a:t>in date range in descending order.</a:t>
            </a:r>
          </a:p>
          <a:p>
            <a:pPr>
              <a:buFont typeface="Wingdings" pitchFamily="2" charset="2"/>
              <a:buChar char="ü"/>
            </a:pPr>
            <a:endParaRPr lang="en-US" sz="1600" b="1" dirty="0">
              <a:solidFill>
                <a:schemeClr val="tx2"/>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83700923-5EBA-3C4F-43C5-56D770BC3F8E}"/>
              </a:ext>
            </a:extLst>
          </p:cNvPr>
          <p:cNvSpPr txBox="1">
            <a:spLocks/>
          </p:cNvSpPr>
          <p:nvPr/>
        </p:nvSpPr>
        <p:spPr>
          <a:xfrm>
            <a:off x="603144" y="1087699"/>
            <a:ext cx="4501129" cy="56657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dirty="0">
              <a:solidFill>
                <a:schemeClr val="accent1"/>
              </a:solidFill>
            </a:endParaRPr>
          </a:p>
          <a:p>
            <a:pPr>
              <a:lnSpc>
                <a:spcPct val="100000"/>
              </a:lnSpc>
              <a:spcBef>
                <a:spcPts val="1400"/>
              </a:spcBef>
            </a:pPr>
            <a:r>
              <a:rPr lang="en-US" dirty="0">
                <a:solidFill>
                  <a:schemeClr val="accent2"/>
                </a:solidFill>
              </a:rPr>
              <a:t>My SQL Notebook</a:t>
            </a:r>
            <a:br>
              <a:rPr lang="en-US" dirty="0">
                <a:solidFill>
                  <a:schemeClr val="accent2"/>
                </a:solidFill>
              </a:rPr>
            </a:br>
            <a:r>
              <a:rPr lang="en-US" sz="2000" dirty="0">
                <a:solidFill>
                  <a:schemeClr val="accent2"/>
                </a:solidFill>
                <a:hlinkClick r:id="rId4"/>
              </a:rPr>
              <a:t>https://github.com/gordonwong88/Story2/blob/main/4-jupyter-labs-eda-sql-coursera_sqllite.ipynb</a:t>
            </a:r>
            <a:endParaRPr lang="en-US" sz="1900" dirty="0">
              <a:solidFill>
                <a:schemeClr val="bg2">
                  <a:lumMod val="75000"/>
                </a:schemeClr>
              </a:solidFill>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E2B420FB-A1F5-1F69-C058-0D2CDD2C8F80}"/>
              </a:ext>
            </a:extLst>
          </p:cNvPr>
          <p:cNvPicPr>
            <a:picLocks noChangeAspect="1"/>
          </p:cNvPicPr>
          <p:nvPr/>
        </p:nvPicPr>
        <p:blipFill>
          <a:blip r:embed="rId5"/>
          <a:stretch>
            <a:fillRect/>
          </a:stretch>
        </p:blipFill>
        <p:spPr>
          <a:xfrm>
            <a:off x="5178231" y="1597130"/>
            <a:ext cx="1295400" cy="1638300"/>
          </a:xfrm>
          <a:prstGeom prst="rect">
            <a:avLst/>
          </a:prstGeom>
        </p:spPr>
      </p:pic>
      <p:pic>
        <p:nvPicPr>
          <p:cNvPr id="9" name="Picture 8" descr="Table&#10;&#10;Description automatically generated">
            <a:extLst>
              <a:ext uri="{FF2B5EF4-FFF2-40B4-BE49-F238E27FC236}">
                <a16:creationId xmlns:a16="http://schemas.microsoft.com/office/drawing/2014/main" id="{C0D448D7-D4F5-E921-1134-549317D4C697}"/>
              </a:ext>
            </a:extLst>
          </p:cNvPr>
          <p:cNvPicPr>
            <a:picLocks noChangeAspect="1"/>
          </p:cNvPicPr>
          <p:nvPr/>
        </p:nvPicPr>
        <p:blipFill>
          <a:blip r:embed="rId6"/>
          <a:stretch>
            <a:fillRect/>
          </a:stretch>
        </p:blipFill>
        <p:spPr>
          <a:xfrm>
            <a:off x="6928846" y="1595218"/>
            <a:ext cx="1422400" cy="1625600"/>
          </a:xfrm>
          <a:prstGeom prst="rect">
            <a:avLst/>
          </a:prstGeom>
        </p:spPr>
      </p:pic>
      <p:pic>
        <p:nvPicPr>
          <p:cNvPr id="11" name="Picture 10" descr="Table&#10;&#10;Description automatically generated">
            <a:extLst>
              <a:ext uri="{FF2B5EF4-FFF2-40B4-BE49-F238E27FC236}">
                <a16:creationId xmlns:a16="http://schemas.microsoft.com/office/drawing/2014/main" id="{E4608116-E2F0-DFA0-625E-B389EDD822A5}"/>
              </a:ext>
            </a:extLst>
          </p:cNvPr>
          <p:cNvPicPr>
            <a:picLocks noChangeAspect="1"/>
          </p:cNvPicPr>
          <p:nvPr/>
        </p:nvPicPr>
        <p:blipFill>
          <a:blip r:embed="rId7"/>
          <a:stretch>
            <a:fillRect/>
          </a:stretch>
        </p:blipFill>
        <p:spPr>
          <a:xfrm>
            <a:off x="8806462" y="1595218"/>
            <a:ext cx="2540000" cy="3213100"/>
          </a:xfrm>
          <a:prstGeom prst="rect">
            <a:avLst/>
          </a:prstGeom>
        </p:spPr>
      </p:pic>
      <p:sp>
        <p:nvSpPr>
          <p:cNvPr id="13" name="TextBox 12">
            <a:extLst>
              <a:ext uri="{FF2B5EF4-FFF2-40B4-BE49-F238E27FC236}">
                <a16:creationId xmlns:a16="http://schemas.microsoft.com/office/drawing/2014/main" id="{9229DEE7-E9E2-D6D0-F9E8-7A3875460E0E}"/>
              </a:ext>
            </a:extLst>
          </p:cNvPr>
          <p:cNvSpPr txBox="1"/>
          <p:nvPr/>
        </p:nvSpPr>
        <p:spPr>
          <a:xfrm>
            <a:off x="987375" y="3499014"/>
            <a:ext cx="6100354" cy="307777"/>
          </a:xfrm>
          <a:prstGeom prst="rect">
            <a:avLst/>
          </a:prstGeom>
          <a:noFill/>
        </p:spPr>
        <p:txBody>
          <a:bodyPr wrap="square">
            <a:spAutoFit/>
          </a:bodyPr>
          <a:lstStyle/>
          <a:p>
            <a:r>
              <a:rPr lang="en-US" sz="1400" b="0" dirty="0">
                <a:solidFill>
                  <a:srgbClr val="56B6C2"/>
                </a:solidFill>
                <a:effectLst/>
                <a:highlight>
                  <a:srgbClr val="204E79"/>
                </a:highlight>
                <a:latin typeface="Fira Code" pitchFamily="49" charset="0"/>
              </a:rPr>
              <a:t>%</a:t>
            </a:r>
            <a:r>
              <a:rPr lang="en-US" sz="1400" b="0" dirty="0" err="1">
                <a:solidFill>
                  <a:srgbClr val="ABB2BF"/>
                </a:solidFill>
                <a:effectLst/>
                <a:highlight>
                  <a:srgbClr val="204E79"/>
                </a:highlight>
                <a:latin typeface="Fira Code" pitchFamily="49" charset="0"/>
              </a:rPr>
              <a:t>sql</a:t>
            </a:r>
            <a:r>
              <a:rPr lang="en-US" sz="1400" b="0" dirty="0">
                <a:solidFill>
                  <a:srgbClr val="ABB2BF"/>
                </a:solidFill>
                <a:effectLst/>
                <a:highlight>
                  <a:srgbClr val="204E79"/>
                </a:highlight>
                <a:latin typeface="Fira Code" pitchFamily="49" charset="0"/>
              </a:rPr>
              <a:t> select distinct </a:t>
            </a:r>
            <a:r>
              <a:rPr lang="en-US" sz="1400" b="0" dirty="0" err="1">
                <a:solidFill>
                  <a:srgbClr val="ABB2BF"/>
                </a:solidFill>
                <a:effectLst/>
                <a:highlight>
                  <a:srgbClr val="204E79"/>
                </a:highlight>
                <a:latin typeface="Fira Code" pitchFamily="49" charset="0"/>
              </a:rPr>
              <a:t>Launch_Site</a:t>
            </a:r>
            <a:r>
              <a:rPr lang="en-US" sz="1400" b="0" dirty="0">
                <a:solidFill>
                  <a:srgbClr val="ABB2BF"/>
                </a:solidFill>
                <a:effectLst/>
                <a:highlight>
                  <a:srgbClr val="204E79"/>
                </a:highlight>
                <a:latin typeface="Fira Code" pitchFamily="49" charset="0"/>
              </a:rPr>
              <a:t> </a:t>
            </a:r>
            <a:r>
              <a:rPr lang="en-US" sz="1400" b="0" dirty="0">
                <a:solidFill>
                  <a:srgbClr val="C678DD"/>
                </a:solidFill>
                <a:effectLst/>
                <a:highlight>
                  <a:srgbClr val="204E79"/>
                </a:highlight>
                <a:latin typeface="Fira Code" pitchFamily="49" charset="0"/>
              </a:rPr>
              <a:t>from</a:t>
            </a:r>
            <a:r>
              <a:rPr lang="en-US" sz="1400" b="0" dirty="0">
                <a:solidFill>
                  <a:srgbClr val="ABB2BF"/>
                </a:solidFill>
                <a:effectLst/>
                <a:highlight>
                  <a:srgbClr val="204E79"/>
                </a:highlight>
                <a:latin typeface="Fira Code" pitchFamily="49" charset="0"/>
              </a:rPr>
              <a:t> </a:t>
            </a:r>
            <a:r>
              <a:rPr lang="en-US" sz="1400" b="0" dirty="0">
                <a:solidFill>
                  <a:srgbClr val="D19A66"/>
                </a:solidFill>
                <a:effectLst/>
                <a:highlight>
                  <a:srgbClr val="204E79"/>
                </a:highlight>
                <a:latin typeface="Fira Code" pitchFamily="49" charset="0"/>
              </a:rPr>
              <a:t>SPACEXTBL</a:t>
            </a:r>
            <a:r>
              <a:rPr lang="en-US" sz="1400" b="0" dirty="0">
                <a:solidFill>
                  <a:srgbClr val="ABB2BF"/>
                </a:solidFill>
                <a:effectLst/>
                <a:highlight>
                  <a:srgbClr val="204E79"/>
                </a:highlight>
                <a:latin typeface="Fira Code" pitchFamily="49" charset="0"/>
              </a:rPr>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6104" y="1528082"/>
            <a:ext cx="4859338" cy="4351338"/>
          </a:xfrm>
          <a:prstGeom prst="rect">
            <a:avLst/>
          </a:prstGeom>
        </p:spPr>
        <p:txBody>
          <a:bodyPr>
            <a:normAutofit/>
          </a:bodyPr>
          <a:lstStyle/>
          <a:p>
            <a:r>
              <a:rPr lang="en-US" dirty="0">
                <a:solidFill>
                  <a:schemeClr val="tx2"/>
                </a:solidFill>
              </a:rPr>
              <a:t>Add </a:t>
            </a:r>
            <a:r>
              <a:rPr lang="en-US" b="1" dirty="0">
                <a:solidFill>
                  <a:schemeClr val="tx2"/>
                </a:solidFill>
              </a:rPr>
              <a:t>Circles</a:t>
            </a:r>
            <a:r>
              <a:rPr lang="en-US" dirty="0">
                <a:solidFill>
                  <a:schemeClr val="tx2"/>
                </a:solidFill>
              </a:rPr>
              <a:t> for Launch sites and </a:t>
            </a:r>
            <a:r>
              <a:rPr lang="en-US" b="1" dirty="0">
                <a:solidFill>
                  <a:schemeClr val="tx2"/>
                </a:solidFill>
              </a:rPr>
              <a:t>Markers</a:t>
            </a:r>
            <a:r>
              <a:rPr lang="en-US" dirty="0">
                <a:solidFill>
                  <a:schemeClr val="tx2"/>
                </a:solidFill>
              </a:rPr>
              <a:t> for labels</a:t>
            </a:r>
          </a:p>
          <a:p>
            <a:r>
              <a:rPr lang="en-US" dirty="0">
                <a:solidFill>
                  <a:schemeClr val="tx2"/>
                </a:solidFill>
              </a:rPr>
              <a:t>Add </a:t>
            </a:r>
            <a:r>
              <a:rPr lang="en-US" b="1" dirty="0" err="1">
                <a:solidFill>
                  <a:schemeClr val="tx2"/>
                </a:solidFill>
              </a:rPr>
              <a:t>MarkerCluster</a:t>
            </a:r>
            <a:r>
              <a:rPr lang="en-US" dirty="0">
                <a:solidFill>
                  <a:schemeClr val="tx2"/>
                </a:solidFill>
              </a:rPr>
              <a:t> for successful and failed launches</a:t>
            </a:r>
          </a:p>
          <a:p>
            <a:r>
              <a:rPr lang="en-US" dirty="0">
                <a:solidFill>
                  <a:schemeClr val="tx2"/>
                </a:solidFill>
              </a:rPr>
              <a:t>Add </a:t>
            </a:r>
            <a:r>
              <a:rPr lang="en-US" b="1" dirty="0">
                <a:solidFill>
                  <a:schemeClr val="tx2"/>
                </a:solidFill>
              </a:rPr>
              <a:t>Lines</a:t>
            </a:r>
            <a:r>
              <a:rPr lang="en-US" dirty="0">
                <a:solidFill>
                  <a:schemeClr val="tx2"/>
                </a:solidFill>
              </a:rPr>
              <a:t> for calculate distance between launch sites and their proximities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65840197-33E9-DB22-9E32-A853D6188F97}"/>
              </a:ext>
            </a:extLst>
          </p:cNvPr>
          <p:cNvSpPr txBox="1">
            <a:spLocks/>
          </p:cNvSpPr>
          <p:nvPr/>
        </p:nvSpPr>
        <p:spPr>
          <a:xfrm>
            <a:off x="770011" y="5335828"/>
            <a:ext cx="11144128" cy="108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2"/>
                </a:solidFill>
              </a:rPr>
              <a:t>My Notebook</a:t>
            </a:r>
            <a:r>
              <a:rPr lang="en-US" sz="1200" dirty="0"/>
              <a:t> </a:t>
            </a:r>
          </a:p>
          <a:p>
            <a:pPr>
              <a:lnSpc>
                <a:spcPct val="100000"/>
              </a:lnSpc>
              <a:spcBef>
                <a:spcPts val="1400"/>
              </a:spcBef>
            </a:pPr>
            <a:r>
              <a:rPr lang="en-US" sz="1600" dirty="0">
                <a:solidFill>
                  <a:schemeClr val="bg2">
                    <a:lumMod val="75000"/>
                  </a:schemeClr>
                </a:solidFill>
                <a:hlinkClick r:id="rId4"/>
              </a:rPr>
              <a:t>https://github.com/gordonwong88/Story2/blob/main/6-jupyter_launch_site_location_folium.ipynb</a:t>
            </a:r>
            <a:endParaRPr lang="en-US" sz="1600" dirty="0">
              <a:solidFill>
                <a:schemeClr val="bg2">
                  <a:lumMod val="75000"/>
                </a:schemeClr>
              </a:solidFill>
            </a:endParaRPr>
          </a:p>
        </p:txBody>
      </p:sp>
      <p:pic>
        <p:nvPicPr>
          <p:cNvPr id="8" name="Picture 7" descr="Map&#10;&#10;Description automatically generated">
            <a:extLst>
              <a:ext uri="{FF2B5EF4-FFF2-40B4-BE49-F238E27FC236}">
                <a16:creationId xmlns:a16="http://schemas.microsoft.com/office/drawing/2014/main" id="{CFCEE613-098B-7D07-F2A0-29A56FE1B92E}"/>
              </a:ext>
            </a:extLst>
          </p:cNvPr>
          <p:cNvPicPr>
            <a:picLocks noChangeAspect="1"/>
          </p:cNvPicPr>
          <p:nvPr/>
        </p:nvPicPr>
        <p:blipFill>
          <a:blip r:embed="rId5"/>
          <a:stretch>
            <a:fillRect/>
          </a:stretch>
        </p:blipFill>
        <p:spPr>
          <a:xfrm>
            <a:off x="6015442" y="1631292"/>
            <a:ext cx="5257800" cy="366617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600" y="1528083"/>
            <a:ext cx="5094288" cy="4351337"/>
          </a:xfrm>
          <a:prstGeom prst="rect">
            <a:avLst/>
          </a:prstGeom>
        </p:spPr>
        <p:txBody>
          <a:bodyPr vert="horz" lIns="91440" tIns="45720" rIns="91440" bIns="45720" rtlCol="0" anchor="t">
            <a:normAutofit/>
          </a:bodyPr>
          <a:lstStyle/>
          <a:p>
            <a:r>
              <a:rPr lang="en-US" dirty="0">
                <a:solidFill>
                  <a:schemeClr val="tx2"/>
                </a:solidFill>
              </a:rPr>
              <a:t>With a </a:t>
            </a:r>
            <a:r>
              <a:rPr lang="en-US" b="1" dirty="0">
                <a:solidFill>
                  <a:schemeClr val="tx2"/>
                </a:solidFill>
              </a:rPr>
              <a:t>Dropdown menu </a:t>
            </a:r>
            <a:r>
              <a:rPr lang="en-US" dirty="0">
                <a:solidFill>
                  <a:schemeClr val="tx2"/>
                </a:solidFill>
              </a:rPr>
              <a:t>and a </a:t>
            </a:r>
            <a:r>
              <a:rPr lang="en-US" b="1" dirty="0">
                <a:solidFill>
                  <a:schemeClr val="tx2"/>
                </a:solidFill>
              </a:rPr>
              <a:t>Pie Chart</a:t>
            </a:r>
            <a:r>
              <a:rPr lang="en-US" dirty="0">
                <a:solidFill>
                  <a:schemeClr val="tx2"/>
                </a:solidFill>
              </a:rPr>
              <a:t>, we can get success launches distribution by launch site</a:t>
            </a:r>
          </a:p>
          <a:p>
            <a:r>
              <a:rPr lang="en-US" dirty="0">
                <a:solidFill>
                  <a:schemeClr val="tx2"/>
                </a:solidFill>
              </a:rPr>
              <a:t>Additionally, with a </a:t>
            </a:r>
            <a:r>
              <a:rPr lang="en-US" b="1" dirty="0">
                <a:solidFill>
                  <a:schemeClr val="tx2"/>
                </a:solidFill>
              </a:rPr>
              <a:t>Range Slider </a:t>
            </a:r>
            <a:r>
              <a:rPr lang="en-US" dirty="0">
                <a:solidFill>
                  <a:schemeClr val="tx2"/>
                </a:solidFill>
              </a:rPr>
              <a:t>and a </a:t>
            </a:r>
            <a:r>
              <a:rPr lang="en-US" b="1" dirty="0">
                <a:solidFill>
                  <a:schemeClr val="tx2"/>
                </a:solidFill>
              </a:rPr>
              <a:t>Scatter Plot</a:t>
            </a:r>
            <a:r>
              <a:rPr lang="en-US" dirty="0">
                <a:solidFill>
                  <a:schemeClr val="tx2"/>
                </a:solidFill>
              </a:rPr>
              <a:t>, we can analyze the correlation between Payload and Success for different launch sites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5C4E6480-365A-48FB-A31D-9FEC0C2FAFE3}"/>
              </a:ext>
            </a:extLst>
          </p:cNvPr>
          <p:cNvSpPr txBox="1">
            <a:spLocks/>
          </p:cNvSpPr>
          <p:nvPr/>
        </p:nvSpPr>
        <p:spPr>
          <a:xfrm>
            <a:off x="770011" y="5335828"/>
            <a:ext cx="11144128" cy="108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2"/>
                </a:solidFill>
              </a:rPr>
              <a:t>My Dashboard Python Link for Code:</a:t>
            </a:r>
            <a:br>
              <a:rPr lang="en-US" sz="1600" dirty="0">
                <a:solidFill>
                  <a:schemeClr val="accent2"/>
                </a:solidFill>
              </a:rPr>
            </a:br>
            <a:r>
              <a:rPr lang="en-US" sz="1600" dirty="0">
                <a:solidFill>
                  <a:schemeClr val="accent2"/>
                </a:solidFill>
                <a:hlinkClick r:id="rId4"/>
              </a:rPr>
              <a:t>https://github.com/gordonwong88/Story2/blob/main/spacex_dash_app.py</a:t>
            </a:r>
            <a:endParaRPr lang="en-US" sz="1200" dirty="0"/>
          </a:p>
          <a:p>
            <a:pPr marL="0" indent="0">
              <a:lnSpc>
                <a:spcPct val="100000"/>
              </a:lnSpc>
              <a:spcBef>
                <a:spcPts val="1400"/>
              </a:spcBef>
              <a:buNone/>
            </a:pPr>
            <a:endParaRPr lang="en-US" sz="1600" dirty="0">
              <a:solidFill>
                <a:schemeClr val="bg2">
                  <a:lumMod val="75000"/>
                </a:schemeClr>
              </a:solidFill>
            </a:endParaRPr>
          </a:p>
        </p:txBody>
      </p:sp>
      <p:pic>
        <p:nvPicPr>
          <p:cNvPr id="7" name="Picture 6" descr="Chart&#10;&#10;Description automatically generated with medium confidence">
            <a:extLst>
              <a:ext uri="{FF2B5EF4-FFF2-40B4-BE49-F238E27FC236}">
                <a16:creationId xmlns:a16="http://schemas.microsoft.com/office/drawing/2014/main" id="{7394D9A5-C51D-C7B8-27CF-29AD2523FE35}"/>
              </a:ext>
            </a:extLst>
          </p:cNvPr>
          <p:cNvPicPr>
            <a:picLocks noChangeAspect="1"/>
          </p:cNvPicPr>
          <p:nvPr/>
        </p:nvPicPr>
        <p:blipFill>
          <a:blip r:embed="rId5"/>
          <a:stretch>
            <a:fillRect/>
          </a:stretch>
        </p:blipFill>
        <p:spPr>
          <a:xfrm>
            <a:off x="5729888" y="1609984"/>
            <a:ext cx="5969768" cy="363803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4CA6444C-9CEE-6693-6598-311B09B0F577}"/>
              </a:ext>
            </a:extLst>
          </p:cNvPr>
          <p:cNvSpPr txBox="1">
            <a:spLocks/>
          </p:cNvSpPr>
          <p:nvPr/>
        </p:nvSpPr>
        <p:spPr>
          <a:xfrm>
            <a:off x="770011" y="5335828"/>
            <a:ext cx="11144128" cy="108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2"/>
                </a:solidFill>
              </a:rPr>
              <a:t>My Notebook</a:t>
            </a:r>
            <a:br>
              <a:rPr lang="en-US" sz="1600" dirty="0">
                <a:solidFill>
                  <a:schemeClr val="accent2"/>
                </a:solidFill>
              </a:rPr>
            </a:br>
            <a:r>
              <a:rPr lang="en-US" sz="1600" dirty="0">
                <a:solidFill>
                  <a:schemeClr val="accent2"/>
                </a:solidFill>
                <a:hlinkClick r:id="rId4"/>
              </a:rPr>
              <a:t>https://github.com/gordonwong88/Story2/blob/main/7-SpaceX_Machine_Learning_Prediction_Part_5.ipynb</a:t>
            </a:r>
            <a:endParaRPr lang="en-US" sz="1200" dirty="0"/>
          </a:p>
        </p:txBody>
      </p:sp>
      <p:sp>
        <p:nvSpPr>
          <p:cNvPr id="6" name="Rounded Rectangle 5">
            <a:extLst>
              <a:ext uri="{FF2B5EF4-FFF2-40B4-BE49-F238E27FC236}">
                <a16:creationId xmlns:a16="http://schemas.microsoft.com/office/drawing/2014/main" id="{6FB9CB25-EDFC-226B-2411-85CC7324B939}"/>
              </a:ext>
            </a:extLst>
          </p:cNvPr>
          <p:cNvSpPr/>
          <p:nvPr/>
        </p:nvSpPr>
        <p:spPr>
          <a:xfrm>
            <a:off x="3239172" y="1593965"/>
            <a:ext cx="1930817"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Preprocess Data</a:t>
            </a:r>
          </a:p>
        </p:txBody>
      </p:sp>
      <p:sp>
        <p:nvSpPr>
          <p:cNvPr id="7" name="Rounded Rectangle 6">
            <a:extLst>
              <a:ext uri="{FF2B5EF4-FFF2-40B4-BE49-F238E27FC236}">
                <a16:creationId xmlns:a16="http://schemas.microsoft.com/office/drawing/2014/main" id="{287F7825-AE24-C309-E37B-7A90BFA2B9DC}"/>
              </a:ext>
            </a:extLst>
          </p:cNvPr>
          <p:cNvSpPr/>
          <p:nvPr/>
        </p:nvSpPr>
        <p:spPr>
          <a:xfrm>
            <a:off x="5447290" y="1593965"/>
            <a:ext cx="1930817"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Define Model  </a:t>
            </a:r>
          </a:p>
        </p:txBody>
      </p:sp>
      <p:sp>
        <p:nvSpPr>
          <p:cNvPr id="8" name="Rounded Rectangle 7">
            <a:extLst>
              <a:ext uri="{FF2B5EF4-FFF2-40B4-BE49-F238E27FC236}">
                <a16:creationId xmlns:a16="http://schemas.microsoft.com/office/drawing/2014/main" id="{DD4D340C-4E61-42FD-933E-B83F0A98CDD3}"/>
              </a:ext>
            </a:extLst>
          </p:cNvPr>
          <p:cNvSpPr/>
          <p:nvPr/>
        </p:nvSpPr>
        <p:spPr>
          <a:xfrm>
            <a:off x="7633208" y="1593965"/>
            <a:ext cx="1930817"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Train Model</a:t>
            </a:r>
          </a:p>
        </p:txBody>
      </p:sp>
      <p:sp>
        <p:nvSpPr>
          <p:cNvPr id="9" name="Rounded Rectangle 8">
            <a:extLst>
              <a:ext uri="{FF2B5EF4-FFF2-40B4-BE49-F238E27FC236}">
                <a16:creationId xmlns:a16="http://schemas.microsoft.com/office/drawing/2014/main" id="{D7582294-E4B5-9322-B7EC-4FC2C9663AF6}"/>
              </a:ext>
            </a:extLst>
          </p:cNvPr>
          <p:cNvSpPr/>
          <p:nvPr/>
        </p:nvSpPr>
        <p:spPr>
          <a:xfrm>
            <a:off x="9832573" y="1593965"/>
            <a:ext cx="1930817"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Evaluate Model</a:t>
            </a:r>
          </a:p>
        </p:txBody>
      </p:sp>
      <p:sp>
        <p:nvSpPr>
          <p:cNvPr id="10" name="Rounded Rectangle 9">
            <a:extLst>
              <a:ext uri="{FF2B5EF4-FFF2-40B4-BE49-F238E27FC236}">
                <a16:creationId xmlns:a16="http://schemas.microsoft.com/office/drawing/2014/main" id="{78F9FFCC-DE61-5877-4E0B-593207B42ABF}"/>
              </a:ext>
            </a:extLst>
          </p:cNvPr>
          <p:cNvSpPr/>
          <p:nvPr/>
        </p:nvSpPr>
        <p:spPr>
          <a:xfrm>
            <a:off x="3239171" y="2715132"/>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Data Cleaning</a:t>
            </a:r>
          </a:p>
        </p:txBody>
      </p:sp>
      <p:sp>
        <p:nvSpPr>
          <p:cNvPr id="11" name="Rounded Rectangle 10">
            <a:extLst>
              <a:ext uri="{FF2B5EF4-FFF2-40B4-BE49-F238E27FC236}">
                <a16:creationId xmlns:a16="http://schemas.microsoft.com/office/drawing/2014/main" id="{95BA07C4-A96B-C32C-DA63-2E794CB67137}"/>
              </a:ext>
            </a:extLst>
          </p:cNvPr>
          <p:cNvSpPr/>
          <p:nvPr/>
        </p:nvSpPr>
        <p:spPr>
          <a:xfrm>
            <a:off x="3234853" y="3604639"/>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Data Transformation</a:t>
            </a:r>
          </a:p>
        </p:txBody>
      </p:sp>
      <p:sp>
        <p:nvSpPr>
          <p:cNvPr id="12" name="Rounded Rectangle 11">
            <a:extLst>
              <a:ext uri="{FF2B5EF4-FFF2-40B4-BE49-F238E27FC236}">
                <a16:creationId xmlns:a16="http://schemas.microsoft.com/office/drawing/2014/main" id="{AB6E21A7-F53F-A44A-8DC6-3686DD198329}"/>
              </a:ext>
            </a:extLst>
          </p:cNvPr>
          <p:cNvSpPr/>
          <p:nvPr/>
        </p:nvSpPr>
        <p:spPr>
          <a:xfrm>
            <a:off x="3234853" y="4497553"/>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Dataset Splitting</a:t>
            </a:r>
          </a:p>
        </p:txBody>
      </p:sp>
      <p:sp>
        <p:nvSpPr>
          <p:cNvPr id="13" name="Rounded Rectangle 12">
            <a:extLst>
              <a:ext uri="{FF2B5EF4-FFF2-40B4-BE49-F238E27FC236}">
                <a16:creationId xmlns:a16="http://schemas.microsoft.com/office/drawing/2014/main" id="{522B9AD2-242A-C9AC-4124-DFD6777D0E71}"/>
              </a:ext>
            </a:extLst>
          </p:cNvPr>
          <p:cNvSpPr/>
          <p:nvPr/>
        </p:nvSpPr>
        <p:spPr>
          <a:xfrm>
            <a:off x="5447290" y="2715132"/>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Choose Model</a:t>
            </a:r>
          </a:p>
        </p:txBody>
      </p:sp>
      <p:sp>
        <p:nvSpPr>
          <p:cNvPr id="14" name="Rounded Rectangle 13">
            <a:extLst>
              <a:ext uri="{FF2B5EF4-FFF2-40B4-BE49-F238E27FC236}">
                <a16:creationId xmlns:a16="http://schemas.microsoft.com/office/drawing/2014/main" id="{E0EBC9AF-0B71-E42E-3F4A-C0BD3A7DE75A}"/>
              </a:ext>
            </a:extLst>
          </p:cNvPr>
          <p:cNvSpPr/>
          <p:nvPr/>
        </p:nvSpPr>
        <p:spPr>
          <a:xfrm>
            <a:off x="5447290" y="3604639"/>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Model Parameters</a:t>
            </a:r>
          </a:p>
        </p:txBody>
      </p:sp>
      <p:sp>
        <p:nvSpPr>
          <p:cNvPr id="15" name="Rounded Rectangle 14">
            <a:extLst>
              <a:ext uri="{FF2B5EF4-FFF2-40B4-BE49-F238E27FC236}">
                <a16:creationId xmlns:a16="http://schemas.microsoft.com/office/drawing/2014/main" id="{D7CCA291-8C98-296F-0954-53AD637FC9A1}"/>
              </a:ext>
            </a:extLst>
          </p:cNvPr>
          <p:cNvSpPr/>
          <p:nvPr/>
        </p:nvSpPr>
        <p:spPr>
          <a:xfrm>
            <a:off x="7641962" y="2715132"/>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Tune Model</a:t>
            </a:r>
          </a:p>
        </p:txBody>
      </p:sp>
      <p:sp>
        <p:nvSpPr>
          <p:cNvPr id="16" name="Rounded Rectangle 15">
            <a:extLst>
              <a:ext uri="{FF2B5EF4-FFF2-40B4-BE49-F238E27FC236}">
                <a16:creationId xmlns:a16="http://schemas.microsoft.com/office/drawing/2014/main" id="{97FAF7BF-A36D-E464-6819-F4D1D922E0C1}"/>
              </a:ext>
            </a:extLst>
          </p:cNvPr>
          <p:cNvSpPr/>
          <p:nvPr/>
        </p:nvSpPr>
        <p:spPr>
          <a:xfrm>
            <a:off x="9832572" y="2715132"/>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Accuracy Analysis</a:t>
            </a:r>
          </a:p>
        </p:txBody>
      </p:sp>
      <p:sp>
        <p:nvSpPr>
          <p:cNvPr id="17" name="Rounded Rectangle 16">
            <a:extLst>
              <a:ext uri="{FF2B5EF4-FFF2-40B4-BE49-F238E27FC236}">
                <a16:creationId xmlns:a16="http://schemas.microsoft.com/office/drawing/2014/main" id="{5171D31A-047A-2C34-32CD-3E7CA55B94B7}"/>
              </a:ext>
            </a:extLst>
          </p:cNvPr>
          <p:cNvSpPr/>
          <p:nvPr/>
        </p:nvSpPr>
        <p:spPr>
          <a:xfrm>
            <a:off x="9832572" y="3601299"/>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Model Plot</a:t>
            </a:r>
          </a:p>
        </p:txBody>
      </p:sp>
      <p:sp>
        <p:nvSpPr>
          <p:cNvPr id="19" name="TextBox 18">
            <a:extLst>
              <a:ext uri="{FF2B5EF4-FFF2-40B4-BE49-F238E27FC236}">
                <a16:creationId xmlns:a16="http://schemas.microsoft.com/office/drawing/2014/main" id="{C38B3C88-D20D-CE50-F6CE-DDAF5A26E794}"/>
              </a:ext>
            </a:extLst>
          </p:cNvPr>
          <p:cNvSpPr txBox="1"/>
          <p:nvPr/>
        </p:nvSpPr>
        <p:spPr>
          <a:xfrm>
            <a:off x="428610" y="1593965"/>
            <a:ext cx="2796059" cy="3477875"/>
          </a:xfrm>
          <a:prstGeom prst="rect">
            <a:avLst/>
          </a:prstGeom>
          <a:noFill/>
        </p:spPr>
        <p:txBody>
          <a:bodyPr wrap="square">
            <a:spAutoFit/>
          </a:bodyPr>
          <a:lstStyle/>
          <a:p>
            <a:pPr marL="285750" indent="-285750" algn="l">
              <a:buFont typeface="Wingdings" pitchFamily="2" charset="2"/>
              <a:buChar char="q"/>
            </a:pPr>
            <a:r>
              <a:rPr lang="en-US" sz="2000" b="1" dirty="0">
                <a:solidFill>
                  <a:schemeClr val="tx2"/>
                </a:solidFill>
                <a:latin typeface="-apple-system"/>
              </a:rPr>
              <a:t>Prepare</a:t>
            </a:r>
            <a:r>
              <a:rPr lang="en-US" sz="2000" dirty="0">
                <a:solidFill>
                  <a:schemeClr val="tx2"/>
                </a:solidFill>
                <a:latin typeface="-apple-system"/>
              </a:rPr>
              <a:t> data</a:t>
            </a:r>
            <a:endParaRPr lang="en-US" sz="2000" b="0" i="0" dirty="0">
              <a:solidFill>
                <a:schemeClr val="tx2"/>
              </a:solidFill>
              <a:effectLst/>
              <a:latin typeface="-apple-system"/>
            </a:endParaRPr>
          </a:p>
          <a:p>
            <a:pPr marL="285750" indent="-285750" algn="l">
              <a:buFont typeface="Wingdings" pitchFamily="2" charset="2"/>
              <a:buChar char="q"/>
            </a:pPr>
            <a:r>
              <a:rPr lang="en-US" sz="2000" b="1" i="0" dirty="0">
                <a:solidFill>
                  <a:schemeClr val="tx2"/>
                </a:solidFill>
                <a:effectLst/>
                <a:latin typeface="-apple-system"/>
              </a:rPr>
              <a:t>Create</a:t>
            </a:r>
            <a:r>
              <a:rPr lang="en-US" sz="2000" b="0" i="0" dirty="0">
                <a:solidFill>
                  <a:schemeClr val="tx2"/>
                </a:solidFill>
                <a:effectLst/>
                <a:latin typeface="-apple-system"/>
              </a:rPr>
              <a:t> a column for the class</a:t>
            </a:r>
          </a:p>
          <a:p>
            <a:pPr marL="285750" indent="-285750" algn="l">
              <a:buFont typeface="Wingdings" pitchFamily="2" charset="2"/>
              <a:buChar char="q"/>
            </a:pPr>
            <a:r>
              <a:rPr lang="en-US" sz="2000" b="1" i="0" dirty="0">
                <a:solidFill>
                  <a:schemeClr val="tx2"/>
                </a:solidFill>
                <a:effectLst/>
                <a:latin typeface="-apple-system"/>
              </a:rPr>
              <a:t>Standardize</a:t>
            </a:r>
            <a:r>
              <a:rPr lang="en-US" sz="2000" b="0" i="0" dirty="0">
                <a:solidFill>
                  <a:schemeClr val="tx2"/>
                </a:solidFill>
                <a:effectLst/>
                <a:latin typeface="-apple-system"/>
              </a:rPr>
              <a:t> the data</a:t>
            </a:r>
          </a:p>
          <a:p>
            <a:pPr marL="285750" indent="-285750" algn="l">
              <a:buFont typeface="Wingdings" pitchFamily="2" charset="2"/>
              <a:buChar char="q"/>
            </a:pPr>
            <a:r>
              <a:rPr lang="en-US" sz="2000" b="1" i="0" dirty="0">
                <a:solidFill>
                  <a:schemeClr val="tx2"/>
                </a:solidFill>
                <a:effectLst/>
                <a:latin typeface="-apple-system"/>
              </a:rPr>
              <a:t>Split</a:t>
            </a:r>
            <a:r>
              <a:rPr lang="en-US" sz="2000" b="0" i="0" dirty="0">
                <a:solidFill>
                  <a:schemeClr val="tx2"/>
                </a:solidFill>
                <a:effectLst/>
                <a:latin typeface="-apple-system"/>
              </a:rPr>
              <a:t> into training data and test data</a:t>
            </a:r>
          </a:p>
          <a:p>
            <a:pPr marL="285750" indent="-285750" algn="l">
              <a:buFont typeface="Wingdings" pitchFamily="2" charset="2"/>
              <a:buChar char="q"/>
            </a:pPr>
            <a:r>
              <a:rPr lang="en-US" sz="2000" b="1" i="0" dirty="0">
                <a:solidFill>
                  <a:schemeClr val="tx2"/>
                </a:solidFill>
                <a:effectLst/>
                <a:latin typeface="-apple-system"/>
              </a:rPr>
              <a:t>Define</a:t>
            </a:r>
            <a:r>
              <a:rPr lang="en-US" sz="2000" b="0" i="0" dirty="0">
                <a:solidFill>
                  <a:schemeClr val="tx2"/>
                </a:solidFill>
                <a:effectLst/>
                <a:latin typeface="-apple-system"/>
              </a:rPr>
              <a:t> </a:t>
            </a:r>
            <a:r>
              <a:rPr lang="en-US" sz="2000" dirty="0">
                <a:solidFill>
                  <a:schemeClr val="tx2"/>
                </a:solidFill>
                <a:latin typeface="-apple-system"/>
              </a:rPr>
              <a:t>model and parameters</a:t>
            </a:r>
          </a:p>
          <a:p>
            <a:pPr marL="285750" indent="-285750" algn="l">
              <a:buFont typeface="Wingdings" pitchFamily="2" charset="2"/>
              <a:buChar char="q"/>
            </a:pPr>
            <a:r>
              <a:rPr lang="en-US" sz="2000" b="1" dirty="0">
                <a:solidFill>
                  <a:schemeClr val="tx2"/>
                </a:solidFill>
                <a:latin typeface="-apple-system"/>
              </a:rPr>
              <a:t>Train</a:t>
            </a:r>
            <a:r>
              <a:rPr lang="en-US" sz="2000" dirty="0">
                <a:solidFill>
                  <a:schemeClr val="tx2"/>
                </a:solidFill>
                <a:latin typeface="-apple-system"/>
              </a:rPr>
              <a:t> and </a:t>
            </a:r>
            <a:r>
              <a:rPr lang="en-US" sz="2000" b="1" dirty="0">
                <a:solidFill>
                  <a:schemeClr val="tx2"/>
                </a:solidFill>
                <a:latin typeface="-apple-system"/>
              </a:rPr>
              <a:t>Grid Search </a:t>
            </a:r>
            <a:r>
              <a:rPr lang="en-US" sz="2000" dirty="0">
                <a:solidFill>
                  <a:schemeClr val="tx2"/>
                </a:solidFill>
                <a:latin typeface="-apple-system"/>
              </a:rPr>
              <a:t>for best parameters</a:t>
            </a:r>
          </a:p>
          <a:p>
            <a:pPr marL="285750" indent="-285750" algn="l">
              <a:buFont typeface="Wingdings" pitchFamily="2" charset="2"/>
              <a:buChar char="q"/>
            </a:pPr>
            <a:r>
              <a:rPr lang="en-US" sz="2000" b="1" i="0" dirty="0">
                <a:solidFill>
                  <a:schemeClr val="tx2"/>
                </a:solidFill>
                <a:effectLst/>
                <a:latin typeface="-apple-system"/>
              </a:rPr>
              <a:t>Evaluation</a:t>
            </a:r>
          </a:p>
        </p:txBody>
      </p:sp>
      <p:sp>
        <p:nvSpPr>
          <p:cNvPr id="20" name="Rounded Rectangle 19">
            <a:extLst>
              <a:ext uri="{FF2B5EF4-FFF2-40B4-BE49-F238E27FC236}">
                <a16:creationId xmlns:a16="http://schemas.microsoft.com/office/drawing/2014/main" id="{05F003BB-77E5-7FF3-9DD1-7FBC8397FC5D}"/>
              </a:ext>
            </a:extLst>
          </p:cNvPr>
          <p:cNvSpPr/>
          <p:nvPr/>
        </p:nvSpPr>
        <p:spPr>
          <a:xfrm>
            <a:off x="7641962" y="3601299"/>
            <a:ext cx="1930817" cy="766482"/>
          </a:xfrm>
          <a:prstGeom prst="roundRect">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2">
                    <a:lumMod val="60000"/>
                    <a:lumOff val="40000"/>
                  </a:schemeClr>
                </a:solidFill>
              </a:rPr>
              <a:t>Grid Search</a:t>
            </a:r>
          </a:p>
        </p:txBody>
      </p:sp>
      <p:sp>
        <p:nvSpPr>
          <p:cNvPr id="21" name="Right Arrow 20">
            <a:extLst>
              <a:ext uri="{FF2B5EF4-FFF2-40B4-BE49-F238E27FC236}">
                <a16:creationId xmlns:a16="http://schemas.microsoft.com/office/drawing/2014/main" id="{169FAA96-C43F-88B1-F6BF-AEC90017951F}"/>
              </a:ext>
            </a:extLst>
          </p:cNvPr>
          <p:cNvSpPr/>
          <p:nvPr/>
        </p:nvSpPr>
        <p:spPr>
          <a:xfrm>
            <a:off x="5179315" y="1802394"/>
            <a:ext cx="25902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A9EA5FF9-9758-7255-B7F0-2CD73A1B1C8B}"/>
              </a:ext>
            </a:extLst>
          </p:cNvPr>
          <p:cNvSpPr/>
          <p:nvPr/>
        </p:nvSpPr>
        <p:spPr>
          <a:xfrm>
            <a:off x="7388291" y="1808345"/>
            <a:ext cx="25902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ight Arrow 22">
            <a:extLst>
              <a:ext uri="{FF2B5EF4-FFF2-40B4-BE49-F238E27FC236}">
                <a16:creationId xmlns:a16="http://schemas.microsoft.com/office/drawing/2014/main" id="{BCF3D1E6-9704-AB33-D0ED-3D7AB982E9D3}"/>
              </a:ext>
            </a:extLst>
          </p:cNvPr>
          <p:cNvSpPr/>
          <p:nvPr/>
        </p:nvSpPr>
        <p:spPr>
          <a:xfrm>
            <a:off x="9573549" y="1802393"/>
            <a:ext cx="259023" cy="349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Chart, bar chart&#10;&#10;Description automatically generated">
            <a:extLst>
              <a:ext uri="{FF2B5EF4-FFF2-40B4-BE49-F238E27FC236}">
                <a16:creationId xmlns:a16="http://schemas.microsoft.com/office/drawing/2014/main" id="{5EE15E36-57AD-463E-EDFA-BA9656A865BD}"/>
              </a:ext>
            </a:extLst>
          </p:cNvPr>
          <p:cNvPicPr>
            <a:picLocks noChangeAspect="1"/>
          </p:cNvPicPr>
          <p:nvPr/>
        </p:nvPicPr>
        <p:blipFill>
          <a:blip r:embed="rId4"/>
          <a:stretch>
            <a:fillRect/>
          </a:stretch>
        </p:blipFill>
        <p:spPr>
          <a:xfrm>
            <a:off x="417316" y="1495977"/>
            <a:ext cx="3295271" cy="2199354"/>
          </a:xfrm>
          <a:prstGeom prst="rect">
            <a:avLst/>
          </a:prstGeom>
        </p:spPr>
      </p:pic>
      <p:pic>
        <p:nvPicPr>
          <p:cNvPr id="3" name="Picture 2" descr="Chart, line chart&#10;&#10;Description automatically generated">
            <a:extLst>
              <a:ext uri="{FF2B5EF4-FFF2-40B4-BE49-F238E27FC236}">
                <a16:creationId xmlns:a16="http://schemas.microsoft.com/office/drawing/2014/main" id="{4C1186A1-8ED4-D3AD-92F7-EE59570314A1}"/>
              </a:ext>
            </a:extLst>
          </p:cNvPr>
          <p:cNvPicPr>
            <a:picLocks noChangeAspect="1"/>
          </p:cNvPicPr>
          <p:nvPr/>
        </p:nvPicPr>
        <p:blipFill>
          <a:blip r:embed="rId5"/>
          <a:stretch>
            <a:fillRect/>
          </a:stretch>
        </p:blipFill>
        <p:spPr>
          <a:xfrm>
            <a:off x="417316" y="4069144"/>
            <a:ext cx="3295271" cy="2092422"/>
          </a:xfrm>
          <a:prstGeom prst="rect">
            <a:avLst/>
          </a:prstGeom>
        </p:spPr>
      </p:pic>
      <p:pic>
        <p:nvPicPr>
          <p:cNvPr id="5" name="Picture 4" descr="Map&#10;&#10;Description automatically generated">
            <a:extLst>
              <a:ext uri="{FF2B5EF4-FFF2-40B4-BE49-F238E27FC236}">
                <a16:creationId xmlns:a16="http://schemas.microsoft.com/office/drawing/2014/main" id="{3AD65787-AF6C-7A5B-48EE-928139518D83}"/>
              </a:ext>
            </a:extLst>
          </p:cNvPr>
          <p:cNvPicPr>
            <a:picLocks noChangeAspect="1"/>
          </p:cNvPicPr>
          <p:nvPr/>
        </p:nvPicPr>
        <p:blipFill>
          <a:blip r:embed="rId6"/>
          <a:stretch>
            <a:fillRect/>
          </a:stretch>
        </p:blipFill>
        <p:spPr>
          <a:xfrm>
            <a:off x="8486860" y="1495977"/>
            <a:ext cx="3154176" cy="2199354"/>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33FC5ECD-F753-5756-4886-33EB2260340C}"/>
              </a:ext>
            </a:extLst>
          </p:cNvPr>
          <p:cNvPicPr>
            <a:picLocks noChangeAspect="1"/>
          </p:cNvPicPr>
          <p:nvPr/>
        </p:nvPicPr>
        <p:blipFill>
          <a:blip r:embed="rId7"/>
          <a:stretch>
            <a:fillRect/>
          </a:stretch>
        </p:blipFill>
        <p:spPr>
          <a:xfrm>
            <a:off x="8486860" y="4069144"/>
            <a:ext cx="3154176" cy="2130107"/>
          </a:xfrm>
          <a:prstGeom prst="rect">
            <a:avLst/>
          </a:prstGeom>
        </p:spPr>
      </p:pic>
      <p:pic>
        <p:nvPicPr>
          <p:cNvPr id="12" name="Picture 11" descr="Graphical user interface, chart, Excel, pie chart&#10;&#10;Description automatically generated">
            <a:extLst>
              <a:ext uri="{FF2B5EF4-FFF2-40B4-BE49-F238E27FC236}">
                <a16:creationId xmlns:a16="http://schemas.microsoft.com/office/drawing/2014/main" id="{F529CE2B-D49F-9626-8C9C-197E03E13222}"/>
              </a:ext>
            </a:extLst>
          </p:cNvPr>
          <p:cNvPicPr>
            <a:picLocks noChangeAspect="1"/>
          </p:cNvPicPr>
          <p:nvPr/>
        </p:nvPicPr>
        <p:blipFill>
          <a:blip r:embed="rId8"/>
          <a:stretch>
            <a:fillRect/>
          </a:stretch>
        </p:blipFill>
        <p:spPr>
          <a:xfrm>
            <a:off x="3875058" y="1495977"/>
            <a:ext cx="4400921" cy="470327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DF96-1FFB-CD8D-5C1C-76A8954D7D4B}"/>
              </a:ext>
            </a:extLst>
          </p:cNvPr>
          <p:cNvSpPr>
            <a:spLocks noGrp="1"/>
          </p:cNvSpPr>
          <p:nvPr>
            <p:ph type="title"/>
          </p:nvPr>
        </p:nvSpPr>
        <p:spPr/>
        <p:txBody>
          <a:bodyPr/>
          <a:lstStyle/>
          <a:p>
            <a:r>
              <a:rPr lang="en-US" dirty="0"/>
              <a:t>Part 2	</a:t>
            </a:r>
          </a:p>
        </p:txBody>
      </p:sp>
      <p:sp>
        <p:nvSpPr>
          <p:cNvPr id="3" name="Text Placeholder 2">
            <a:extLst>
              <a:ext uri="{FF2B5EF4-FFF2-40B4-BE49-F238E27FC236}">
                <a16:creationId xmlns:a16="http://schemas.microsoft.com/office/drawing/2014/main" id="{5B58F307-3324-D22F-4B92-E7EF0D0211C7}"/>
              </a:ext>
            </a:extLst>
          </p:cNvPr>
          <p:cNvSpPr>
            <a:spLocks noGrp="1"/>
          </p:cNvSpPr>
          <p:nvPr>
            <p:ph type="body" idx="1"/>
          </p:nvPr>
        </p:nvSpPr>
        <p:spPr/>
        <p:txBody>
          <a:bodyPr/>
          <a:lstStyle/>
          <a:p>
            <a:r>
              <a:rPr lang="en-US" dirty="0"/>
              <a:t>Insights from EDA</a:t>
            </a:r>
          </a:p>
        </p:txBody>
      </p:sp>
    </p:spTree>
    <p:extLst>
      <p:ext uri="{BB962C8B-B14F-4D97-AF65-F5344CB8AC3E}">
        <p14:creationId xmlns:p14="http://schemas.microsoft.com/office/powerpoint/2010/main" val="278052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Graphical user interface, text, application&#10;&#10;Description automatically generated">
            <a:extLst>
              <a:ext uri="{FF2B5EF4-FFF2-40B4-BE49-F238E27FC236}">
                <a16:creationId xmlns:a16="http://schemas.microsoft.com/office/drawing/2014/main" id="{DCCBE5A9-EC27-AB91-597E-7D17631A5D90}"/>
              </a:ext>
            </a:extLst>
          </p:cNvPr>
          <p:cNvPicPr>
            <a:picLocks noChangeAspect="1"/>
          </p:cNvPicPr>
          <p:nvPr/>
        </p:nvPicPr>
        <p:blipFill>
          <a:blip r:embed="rId4"/>
          <a:stretch>
            <a:fillRect/>
          </a:stretch>
        </p:blipFill>
        <p:spPr>
          <a:xfrm>
            <a:off x="864973" y="1386096"/>
            <a:ext cx="10411759" cy="46932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Graphical user interface, text, application&#10;&#10;Description automatically generated">
            <a:extLst>
              <a:ext uri="{FF2B5EF4-FFF2-40B4-BE49-F238E27FC236}">
                <a16:creationId xmlns:a16="http://schemas.microsoft.com/office/drawing/2014/main" id="{FD9C74CE-AFAB-37A1-962D-3942DE1A3212}"/>
              </a:ext>
            </a:extLst>
          </p:cNvPr>
          <p:cNvPicPr>
            <a:picLocks noChangeAspect="1"/>
          </p:cNvPicPr>
          <p:nvPr/>
        </p:nvPicPr>
        <p:blipFill>
          <a:blip r:embed="rId4"/>
          <a:stretch>
            <a:fillRect/>
          </a:stretch>
        </p:blipFill>
        <p:spPr>
          <a:xfrm>
            <a:off x="1094504" y="1499546"/>
            <a:ext cx="9866613" cy="47268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Graphical user interface, application&#10;&#10;Description automatically generated">
            <a:extLst>
              <a:ext uri="{FF2B5EF4-FFF2-40B4-BE49-F238E27FC236}">
                <a16:creationId xmlns:a16="http://schemas.microsoft.com/office/drawing/2014/main" id="{B830ECF3-B50E-DD23-501D-8514CAB45706}"/>
              </a:ext>
            </a:extLst>
          </p:cNvPr>
          <p:cNvPicPr>
            <a:picLocks noChangeAspect="1"/>
          </p:cNvPicPr>
          <p:nvPr/>
        </p:nvPicPr>
        <p:blipFill>
          <a:blip r:embed="rId4"/>
          <a:stretch>
            <a:fillRect/>
          </a:stretch>
        </p:blipFill>
        <p:spPr>
          <a:xfrm>
            <a:off x="1240658" y="1402373"/>
            <a:ext cx="9428652" cy="49169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A2A9E82-38DA-EB0A-DB54-6743B8A75AA3}"/>
              </a:ext>
            </a:extLst>
          </p:cNvPr>
          <p:cNvPicPr>
            <a:picLocks noChangeAspect="1"/>
          </p:cNvPicPr>
          <p:nvPr/>
        </p:nvPicPr>
        <p:blipFill>
          <a:blip r:embed="rId4"/>
          <a:stretch>
            <a:fillRect/>
          </a:stretch>
        </p:blipFill>
        <p:spPr>
          <a:xfrm>
            <a:off x="1466808" y="1414738"/>
            <a:ext cx="9062240" cy="5151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DAB43F8-00E7-4028-BA16-B392BDB2550C}"/>
              </a:ext>
            </a:extLst>
          </p:cNvPr>
          <p:cNvPicPr>
            <a:picLocks noChangeAspect="1"/>
          </p:cNvPicPr>
          <p:nvPr/>
        </p:nvPicPr>
        <p:blipFill>
          <a:blip r:embed="rId4"/>
          <a:stretch>
            <a:fillRect/>
          </a:stretch>
        </p:blipFill>
        <p:spPr>
          <a:xfrm>
            <a:off x="1470750" y="1378282"/>
            <a:ext cx="9250499" cy="52172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BE41A1C8-694C-47D9-04A9-2D0BE7EF5EF7}"/>
              </a:ext>
            </a:extLst>
          </p:cNvPr>
          <p:cNvPicPr>
            <a:picLocks noChangeAspect="1"/>
          </p:cNvPicPr>
          <p:nvPr/>
        </p:nvPicPr>
        <p:blipFill>
          <a:blip r:embed="rId4"/>
          <a:stretch>
            <a:fillRect/>
          </a:stretch>
        </p:blipFill>
        <p:spPr>
          <a:xfrm>
            <a:off x="1778915" y="1428547"/>
            <a:ext cx="8634169" cy="510672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6AE64390-8532-60A5-0D8F-1FAD5DC4C8EA}"/>
              </a:ext>
            </a:extLst>
          </p:cNvPr>
          <p:cNvPicPr>
            <a:picLocks noChangeAspect="1"/>
          </p:cNvPicPr>
          <p:nvPr/>
        </p:nvPicPr>
        <p:blipFill>
          <a:blip r:embed="rId4"/>
          <a:stretch>
            <a:fillRect/>
          </a:stretch>
        </p:blipFill>
        <p:spPr>
          <a:xfrm>
            <a:off x="3974767" y="1312657"/>
            <a:ext cx="4959930" cy="2756854"/>
          </a:xfrm>
          <a:prstGeom prst="rect">
            <a:avLst/>
          </a:prstGeom>
        </p:spPr>
      </p:pic>
      <p:sp>
        <p:nvSpPr>
          <p:cNvPr id="9" name="TextBox 8">
            <a:extLst>
              <a:ext uri="{FF2B5EF4-FFF2-40B4-BE49-F238E27FC236}">
                <a16:creationId xmlns:a16="http://schemas.microsoft.com/office/drawing/2014/main" id="{171C5419-A314-3785-E06B-E42B0970711D}"/>
              </a:ext>
            </a:extLst>
          </p:cNvPr>
          <p:cNvSpPr txBox="1"/>
          <p:nvPr/>
        </p:nvSpPr>
        <p:spPr>
          <a:xfrm>
            <a:off x="1060287" y="1561132"/>
            <a:ext cx="2416942" cy="5016758"/>
          </a:xfrm>
          <a:prstGeom prst="rect">
            <a:avLst/>
          </a:prstGeom>
          <a:noFill/>
        </p:spPr>
        <p:txBody>
          <a:bodyPr wrap="square">
            <a:spAutoFit/>
          </a:bodyPr>
          <a:lstStyle/>
          <a:p>
            <a:pPr rtl="0" eaLnBrk="1" fontAlgn="ctr" latinLnBrk="0" hangingPunct="1"/>
            <a:r>
              <a:rPr lang="en-US" sz="2000" b="1" dirty="0">
                <a:solidFill>
                  <a:schemeClr val="tx2"/>
                </a:solidFill>
              </a:rPr>
              <a:t>Four</a:t>
            </a:r>
            <a:r>
              <a:rPr lang="en-US" sz="2000" dirty="0">
                <a:solidFill>
                  <a:schemeClr val="tx2"/>
                </a:solidFill>
              </a:rPr>
              <a:t> Launch Sites:</a:t>
            </a:r>
            <a:endParaRPr lang="en-US"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endParaRPr lang="en-US" sz="2000" dirty="0">
              <a:solidFill>
                <a:schemeClr val="tx2"/>
              </a:solidFill>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CCAFS LC-40</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VAFB SLC-4E</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KSC LC-39A</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CCAFS SLC-40</a:t>
            </a:r>
          </a:p>
          <a:p>
            <a:pPr marL="285750" indent="-285750" rtl="0" eaLnBrk="1" fontAlgn="ctr" latinLnBrk="0" hangingPunct="1">
              <a:buFont typeface="Arial" panose="020B0604020202020204" pitchFamily="34" charset="0"/>
              <a:buChar char="•"/>
            </a:pPr>
            <a:endParaRPr lang="en-US" sz="2000" dirty="0">
              <a:solidFill>
                <a:schemeClr val="tx2"/>
              </a:solidFill>
            </a:endParaRPr>
          </a:p>
          <a:p>
            <a:pPr marL="285750" indent="-285750" rtl="0" eaLnBrk="1" fontAlgn="ctr" latinLnBrk="0" hangingPunct="1">
              <a:buFont typeface="Arial" panose="020B0604020202020204" pitchFamily="34" charset="0"/>
              <a:buChar char="•"/>
            </a:pPr>
            <a:endParaRPr lang="en-US" sz="2000" dirty="0">
              <a:solidFill>
                <a:schemeClr val="tx2"/>
              </a:solidFill>
            </a:endParaRPr>
          </a:p>
          <a:p>
            <a:pPr rtl="0" eaLnBrk="1" fontAlgn="ctr" latinLnBrk="0" hangingPunct="1"/>
            <a:endParaRPr lang="en-US" sz="2000" dirty="0">
              <a:solidFill>
                <a:schemeClr val="tx2"/>
              </a:solidFill>
            </a:endParaRPr>
          </a:p>
          <a:p>
            <a:pPr fontAlgn="ctr"/>
            <a:r>
              <a:rPr lang="en-US" sz="2000" b="1" dirty="0">
                <a:solidFill>
                  <a:schemeClr val="tx2"/>
                </a:solidFill>
              </a:rPr>
              <a:t>1</a:t>
            </a:r>
            <a:r>
              <a:rPr lang="en-US" sz="2000" dirty="0">
                <a:solidFill>
                  <a:schemeClr val="tx2"/>
                </a:solidFill>
              </a:rPr>
              <a:t> in western coast</a:t>
            </a:r>
          </a:p>
          <a:p>
            <a:pPr marL="285750" indent="-285750" fontAlgn="ctr">
              <a:buFont typeface="Arial" panose="020B0604020202020204" pitchFamily="34" charset="0"/>
              <a:buChar char="•"/>
            </a:pPr>
            <a:r>
              <a:rPr lang="en-US" sz="2000" dirty="0">
                <a:solidFill>
                  <a:schemeClr val="tx2"/>
                </a:solidFill>
              </a:rPr>
              <a:t>VAFB SLC-4E</a:t>
            </a:r>
            <a:endParaRPr lang="en-CN" sz="2000" dirty="0">
              <a:solidFill>
                <a:schemeClr val="tx2"/>
              </a:solidFill>
            </a:endParaRPr>
          </a:p>
          <a:p>
            <a:pPr rtl="0" eaLnBrk="1" fontAlgn="ctr" latinLnBrk="0" hangingPunct="1"/>
            <a:r>
              <a:rPr lang="en-US" sz="2000" b="1" dirty="0">
                <a:solidFill>
                  <a:schemeClr val="tx2"/>
                </a:solidFill>
              </a:rPr>
              <a:t>3</a:t>
            </a:r>
            <a:r>
              <a:rPr lang="en-US" sz="2000" dirty="0">
                <a:solidFill>
                  <a:schemeClr val="tx2"/>
                </a:solidFill>
              </a:rPr>
              <a:t> in eastern coast </a:t>
            </a:r>
          </a:p>
          <a:p>
            <a:pPr marL="285750" indent="-285750" fontAlgn="ctr">
              <a:buFont typeface="Arial" panose="020B0604020202020204" pitchFamily="34" charset="0"/>
              <a:buChar char="•"/>
            </a:pPr>
            <a:r>
              <a:rPr lang="en-US" sz="2000" dirty="0">
                <a:solidFill>
                  <a:schemeClr val="tx2"/>
                </a:solidFill>
              </a:rPr>
              <a:t>KSC LC-39A</a:t>
            </a:r>
            <a:endParaRPr lang="en-CN" sz="2000" dirty="0">
              <a:solidFill>
                <a:schemeClr val="tx2"/>
              </a:solidFill>
            </a:endParaRPr>
          </a:p>
          <a:p>
            <a:pPr marL="285750" indent="-285750" fontAlgn="ctr">
              <a:buFont typeface="Arial" panose="020B0604020202020204" pitchFamily="34" charset="0"/>
              <a:buChar char="•"/>
            </a:pPr>
            <a:r>
              <a:rPr lang="en-US" sz="2000" dirty="0">
                <a:solidFill>
                  <a:schemeClr val="tx2"/>
                </a:solidFill>
              </a:rPr>
              <a:t>CCAFS SLC-40</a:t>
            </a:r>
          </a:p>
          <a:p>
            <a:pPr marL="285750" indent="-285750" fontAlgn="ctr">
              <a:buFont typeface="Arial" panose="020B0604020202020204" pitchFamily="34" charset="0"/>
              <a:buChar char="•"/>
            </a:pPr>
            <a:r>
              <a:rPr lang="en-US" sz="2000" dirty="0">
                <a:solidFill>
                  <a:schemeClr val="tx2"/>
                </a:solidFill>
              </a:rPr>
              <a:t>CCAFS LC-40</a:t>
            </a:r>
            <a:endParaRPr lang="en-CN" sz="2000" dirty="0">
              <a:solidFill>
                <a:schemeClr val="tx2"/>
              </a:solidFill>
            </a:endParaRPr>
          </a:p>
          <a:p>
            <a:pPr rtl="0" eaLnBrk="1" fontAlgn="ctr" latinLnBrk="0" hangingPunct="1"/>
            <a:endParaRPr lang="en-CN" sz="2000" b="0" i="0" u="none" strike="noStrike" kern="1200" dirty="0">
              <a:solidFill>
                <a:schemeClr val="tx2"/>
              </a:solidFill>
              <a:effectLst/>
              <a:latin typeface="+mn-lt"/>
              <a:ea typeface="+mn-ea"/>
              <a:cs typeface="+mn-cs"/>
            </a:endParaRPr>
          </a:p>
        </p:txBody>
      </p:sp>
      <p:pic>
        <p:nvPicPr>
          <p:cNvPr id="11" name="Picture 10" descr="Map&#10;&#10;Description automatically generated">
            <a:extLst>
              <a:ext uri="{FF2B5EF4-FFF2-40B4-BE49-F238E27FC236}">
                <a16:creationId xmlns:a16="http://schemas.microsoft.com/office/drawing/2014/main" id="{429298AE-A2C2-CD34-E972-F7FAF57760F6}"/>
              </a:ext>
            </a:extLst>
          </p:cNvPr>
          <p:cNvPicPr>
            <a:picLocks noChangeAspect="1"/>
          </p:cNvPicPr>
          <p:nvPr/>
        </p:nvPicPr>
        <p:blipFill>
          <a:blip r:embed="rId5"/>
          <a:stretch>
            <a:fillRect/>
          </a:stretch>
        </p:blipFill>
        <p:spPr>
          <a:xfrm>
            <a:off x="7064509" y="4294469"/>
            <a:ext cx="3536087" cy="2132742"/>
          </a:xfrm>
          <a:prstGeom prst="rect">
            <a:avLst/>
          </a:prstGeom>
        </p:spPr>
      </p:pic>
      <p:pic>
        <p:nvPicPr>
          <p:cNvPr id="13" name="Picture 12" descr="Map&#10;&#10;Description automatically generated">
            <a:extLst>
              <a:ext uri="{FF2B5EF4-FFF2-40B4-BE49-F238E27FC236}">
                <a16:creationId xmlns:a16="http://schemas.microsoft.com/office/drawing/2014/main" id="{63ED8785-F041-802E-320D-C8653D47AE22}"/>
              </a:ext>
            </a:extLst>
          </p:cNvPr>
          <p:cNvPicPr>
            <a:picLocks noChangeAspect="1"/>
          </p:cNvPicPr>
          <p:nvPr/>
        </p:nvPicPr>
        <p:blipFill rotWithShape="1">
          <a:blip r:embed="rId6"/>
          <a:srcRect l="24462" t="22817" r="22596" b="13572"/>
          <a:stretch/>
        </p:blipFill>
        <p:spPr>
          <a:xfrm>
            <a:off x="3974767" y="4294469"/>
            <a:ext cx="2524448" cy="213274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9CCC849E-EF91-27D3-5595-50FBBADCE687}"/>
              </a:ext>
            </a:extLst>
          </p:cNvPr>
          <p:cNvPicPr>
            <a:picLocks noChangeAspect="1"/>
          </p:cNvPicPr>
          <p:nvPr/>
        </p:nvPicPr>
        <p:blipFill>
          <a:blip r:embed="rId4"/>
          <a:stretch>
            <a:fillRect/>
          </a:stretch>
        </p:blipFill>
        <p:spPr>
          <a:xfrm>
            <a:off x="1819296" y="1459850"/>
            <a:ext cx="8553407" cy="4193571"/>
          </a:xfrm>
          <a:prstGeom prst="rect">
            <a:avLst/>
          </a:prstGeom>
        </p:spPr>
      </p:pic>
      <p:sp>
        <p:nvSpPr>
          <p:cNvPr id="8" name="TextBox 7">
            <a:extLst>
              <a:ext uri="{FF2B5EF4-FFF2-40B4-BE49-F238E27FC236}">
                <a16:creationId xmlns:a16="http://schemas.microsoft.com/office/drawing/2014/main" id="{F88BEE82-58C7-7AA6-2324-498CA29BE5B9}"/>
              </a:ext>
            </a:extLst>
          </p:cNvPr>
          <p:cNvSpPr txBox="1"/>
          <p:nvPr/>
        </p:nvSpPr>
        <p:spPr>
          <a:xfrm>
            <a:off x="1056041" y="5857060"/>
            <a:ext cx="9943539" cy="369332"/>
          </a:xfrm>
          <a:prstGeom prst="rect">
            <a:avLst/>
          </a:prstGeom>
          <a:noFill/>
        </p:spPr>
        <p:txBody>
          <a:bodyPr wrap="square">
            <a:spAutoFit/>
          </a:bodyPr>
          <a:lstStyle/>
          <a:p>
            <a:pPr>
              <a:lnSpc>
                <a:spcPct val="100000"/>
              </a:lnSpc>
              <a:spcBef>
                <a:spcPts val="1400"/>
              </a:spcBef>
            </a:pPr>
            <a:r>
              <a:rPr lang="en-US" sz="1800" b="1" dirty="0">
                <a:solidFill>
                  <a:schemeClr val="tx2"/>
                </a:solidFill>
                <a:latin typeface="Abadi" panose="020B0604020104020204" pitchFamily="34" charset="0"/>
              </a:rPr>
              <a:t>Explanation</a:t>
            </a:r>
            <a:r>
              <a:rPr lang="en-US" sz="1800" dirty="0">
                <a:solidFill>
                  <a:schemeClr val="tx2"/>
                </a:solidFill>
                <a:latin typeface="Abadi" panose="020B0604020104020204" pitchFamily="34" charset="0"/>
              </a:rPr>
              <a:t>: these 5 launches happened in LEO orbit, and four of them were from customer NASA.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picture containing text&#10;&#10;Description automatically generated">
            <a:extLst>
              <a:ext uri="{FF2B5EF4-FFF2-40B4-BE49-F238E27FC236}">
                <a16:creationId xmlns:a16="http://schemas.microsoft.com/office/drawing/2014/main" id="{9BB73D76-A53E-71CE-75E4-193092F35B06}"/>
              </a:ext>
            </a:extLst>
          </p:cNvPr>
          <p:cNvPicPr>
            <a:picLocks noChangeAspect="1"/>
          </p:cNvPicPr>
          <p:nvPr/>
        </p:nvPicPr>
        <p:blipFill>
          <a:blip r:embed="rId4"/>
          <a:stretch>
            <a:fillRect/>
          </a:stretch>
        </p:blipFill>
        <p:spPr>
          <a:xfrm>
            <a:off x="1311640" y="1800128"/>
            <a:ext cx="9568720" cy="1970427"/>
          </a:xfrm>
          <a:prstGeom prst="rect">
            <a:avLst/>
          </a:prstGeom>
        </p:spPr>
      </p:pic>
      <p:sp>
        <p:nvSpPr>
          <p:cNvPr id="7" name="TextBox 6">
            <a:extLst>
              <a:ext uri="{FF2B5EF4-FFF2-40B4-BE49-F238E27FC236}">
                <a16:creationId xmlns:a16="http://schemas.microsoft.com/office/drawing/2014/main" id="{1AB6DA3D-A74E-8DB8-5CF6-BA9893E32517}"/>
              </a:ext>
            </a:extLst>
          </p:cNvPr>
          <p:cNvSpPr txBox="1"/>
          <p:nvPr/>
        </p:nvSpPr>
        <p:spPr>
          <a:xfrm>
            <a:off x="2018179" y="4297899"/>
            <a:ext cx="8155641" cy="400110"/>
          </a:xfrm>
          <a:prstGeom prst="rect">
            <a:avLst/>
          </a:prstGeom>
          <a:noFill/>
        </p:spPr>
        <p:txBody>
          <a:bodyPr wrap="square">
            <a:spAutoFit/>
          </a:bodyPr>
          <a:lstStyle/>
          <a:p>
            <a:pPr>
              <a:lnSpc>
                <a:spcPct val="100000"/>
              </a:lnSpc>
              <a:spcBef>
                <a:spcPts val="1400"/>
              </a:spcBef>
            </a:pPr>
            <a:r>
              <a:rPr lang="en-US" sz="2000" b="1" dirty="0">
                <a:solidFill>
                  <a:schemeClr val="tx2"/>
                </a:solidFill>
                <a:latin typeface="Abadi" panose="020B0604020104020204" pitchFamily="34" charset="0"/>
              </a:rPr>
              <a:t>Explanation</a:t>
            </a:r>
            <a:r>
              <a:rPr lang="en-US" sz="2000" dirty="0">
                <a:solidFill>
                  <a:schemeClr val="tx2"/>
                </a:solidFill>
                <a:latin typeface="Abadi" panose="020B0604020104020204" pitchFamily="34" charset="0"/>
              </a:rPr>
              <a:t>: The total payload carried by boosters from NASA is </a:t>
            </a:r>
            <a:r>
              <a:rPr lang="en-US" sz="2000" b="1" dirty="0">
                <a:solidFill>
                  <a:schemeClr val="tx2"/>
                </a:solidFill>
                <a:latin typeface="Abadi" panose="020B0604020104020204" pitchFamily="34" charset="0"/>
              </a:rPr>
              <a:t>99980</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picture containing graphical user interface&#10;&#10;Description automatically generated">
            <a:extLst>
              <a:ext uri="{FF2B5EF4-FFF2-40B4-BE49-F238E27FC236}">
                <a16:creationId xmlns:a16="http://schemas.microsoft.com/office/drawing/2014/main" id="{062CE95D-7C4D-9651-55CA-741AC11F8524}"/>
              </a:ext>
            </a:extLst>
          </p:cNvPr>
          <p:cNvPicPr>
            <a:picLocks noChangeAspect="1"/>
          </p:cNvPicPr>
          <p:nvPr/>
        </p:nvPicPr>
        <p:blipFill>
          <a:blip r:embed="rId4"/>
          <a:stretch>
            <a:fillRect/>
          </a:stretch>
        </p:blipFill>
        <p:spPr>
          <a:xfrm>
            <a:off x="770011" y="1827943"/>
            <a:ext cx="10748833" cy="1991022"/>
          </a:xfrm>
          <a:prstGeom prst="rect">
            <a:avLst/>
          </a:prstGeom>
        </p:spPr>
      </p:pic>
      <p:sp>
        <p:nvSpPr>
          <p:cNvPr id="7" name="TextBox 6">
            <a:extLst>
              <a:ext uri="{FF2B5EF4-FFF2-40B4-BE49-F238E27FC236}">
                <a16:creationId xmlns:a16="http://schemas.microsoft.com/office/drawing/2014/main" id="{32B56827-4863-CEFC-9CB2-C5FF832C376E}"/>
              </a:ext>
            </a:extLst>
          </p:cNvPr>
          <p:cNvSpPr txBox="1"/>
          <p:nvPr/>
        </p:nvSpPr>
        <p:spPr>
          <a:xfrm>
            <a:off x="1310769" y="4312583"/>
            <a:ext cx="9667315" cy="400110"/>
          </a:xfrm>
          <a:prstGeom prst="rect">
            <a:avLst/>
          </a:prstGeom>
          <a:noFill/>
        </p:spPr>
        <p:txBody>
          <a:bodyPr wrap="square">
            <a:spAutoFit/>
          </a:bodyPr>
          <a:lstStyle/>
          <a:p>
            <a:pPr>
              <a:spcBef>
                <a:spcPts val="1400"/>
              </a:spcBef>
            </a:pPr>
            <a:r>
              <a:rPr lang="en-US" sz="2000" b="1" dirty="0">
                <a:solidFill>
                  <a:schemeClr val="tx2"/>
                </a:solidFill>
                <a:latin typeface="Abadi" panose="020B0604020104020204" pitchFamily="34" charset="0"/>
              </a:rPr>
              <a:t>Explanation</a:t>
            </a:r>
            <a:r>
              <a:rPr lang="en-US" sz="2000" dirty="0">
                <a:solidFill>
                  <a:schemeClr val="tx2"/>
                </a:solidFill>
                <a:latin typeface="Abadi" panose="020B0604020104020204" pitchFamily="34" charset="0"/>
              </a:rPr>
              <a:t>: the average payload mass carried by booster version F9 v1.1 is </a:t>
            </a:r>
            <a:r>
              <a:rPr lang="en-US" sz="2000" b="1" dirty="0">
                <a:solidFill>
                  <a:schemeClr val="tx2"/>
                </a:solidFill>
                <a:latin typeface="Abadi" panose="020B0604020104020204" pitchFamily="34" charset="0"/>
              </a:rPr>
              <a:t>2534.67</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48C8EA38-449F-FEF4-67EC-86F781339FC9}"/>
              </a:ext>
            </a:extLst>
          </p:cNvPr>
          <p:cNvPicPr>
            <a:picLocks noChangeAspect="1"/>
          </p:cNvPicPr>
          <p:nvPr/>
        </p:nvPicPr>
        <p:blipFill>
          <a:blip r:embed="rId4"/>
          <a:stretch>
            <a:fillRect/>
          </a:stretch>
        </p:blipFill>
        <p:spPr>
          <a:xfrm>
            <a:off x="1405658" y="1768983"/>
            <a:ext cx="9380683" cy="2157557"/>
          </a:xfrm>
          <a:prstGeom prst="rect">
            <a:avLst/>
          </a:prstGeom>
        </p:spPr>
      </p:pic>
      <p:sp>
        <p:nvSpPr>
          <p:cNvPr id="7" name="TextBox 6">
            <a:extLst>
              <a:ext uri="{FF2B5EF4-FFF2-40B4-BE49-F238E27FC236}">
                <a16:creationId xmlns:a16="http://schemas.microsoft.com/office/drawing/2014/main" id="{6AD36509-8099-0DED-5151-A46FD9568A01}"/>
              </a:ext>
            </a:extLst>
          </p:cNvPr>
          <p:cNvSpPr txBox="1"/>
          <p:nvPr/>
        </p:nvSpPr>
        <p:spPr>
          <a:xfrm>
            <a:off x="1405658" y="4207714"/>
            <a:ext cx="9667315" cy="400110"/>
          </a:xfrm>
          <a:prstGeom prst="rect">
            <a:avLst/>
          </a:prstGeom>
          <a:noFill/>
        </p:spPr>
        <p:txBody>
          <a:bodyPr wrap="square">
            <a:spAutoFit/>
          </a:bodyPr>
          <a:lstStyle/>
          <a:p>
            <a:pPr>
              <a:spcBef>
                <a:spcPts val="1400"/>
              </a:spcBef>
            </a:pPr>
            <a:r>
              <a:rPr lang="en-US" sz="2000" b="1" dirty="0">
                <a:solidFill>
                  <a:schemeClr val="tx2"/>
                </a:solidFill>
                <a:latin typeface="Abadi" panose="020B0604020104020204" pitchFamily="34" charset="0"/>
              </a:rPr>
              <a:t>Explanation</a:t>
            </a:r>
            <a:r>
              <a:rPr lang="en-US" sz="2000" dirty="0">
                <a:solidFill>
                  <a:schemeClr val="tx2"/>
                </a:solidFill>
                <a:latin typeface="Abadi" panose="020B0604020104020204" pitchFamily="34" charset="0"/>
              </a:rPr>
              <a:t>: </a:t>
            </a:r>
            <a:r>
              <a:rPr lang="en-US" sz="2000" dirty="0">
                <a:solidFill>
                  <a:schemeClr val="tx2"/>
                </a:solidFill>
                <a:latin typeface="Abadi"/>
              </a:rPr>
              <a:t>the first successful landing outcome on ground pad is </a:t>
            </a:r>
            <a:r>
              <a:rPr lang="en-US" sz="2000" b="1" dirty="0">
                <a:solidFill>
                  <a:schemeClr val="tx2"/>
                </a:solidFill>
                <a:latin typeface="Abadi"/>
              </a:rPr>
              <a:t>01-05-2017</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DD8919-5750-B32F-BCDC-965D2126EADB}"/>
              </a:ext>
            </a:extLst>
          </p:cNvPr>
          <p:cNvPicPr>
            <a:picLocks noChangeAspect="1"/>
          </p:cNvPicPr>
          <p:nvPr/>
        </p:nvPicPr>
        <p:blipFill>
          <a:blip r:embed="rId4"/>
          <a:stretch>
            <a:fillRect/>
          </a:stretch>
        </p:blipFill>
        <p:spPr>
          <a:xfrm>
            <a:off x="5387003" y="1556386"/>
            <a:ext cx="5517814" cy="4239296"/>
          </a:xfrm>
          <a:prstGeom prst="rect">
            <a:avLst/>
          </a:prstGeom>
        </p:spPr>
      </p:pic>
      <p:sp>
        <p:nvSpPr>
          <p:cNvPr id="7" name="TextBox 6">
            <a:extLst>
              <a:ext uri="{FF2B5EF4-FFF2-40B4-BE49-F238E27FC236}">
                <a16:creationId xmlns:a16="http://schemas.microsoft.com/office/drawing/2014/main" id="{55D7AB82-A8BC-AB1C-8C51-A1198672CC81}"/>
              </a:ext>
            </a:extLst>
          </p:cNvPr>
          <p:cNvSpPr txBox="1"/>
          <p:nvPr/>
        </p:nvSpPr>
        <p:spPr>
          <a:xfrm>
            <a:off x="770011" y="2136338"/>
            <a:ext cx="4259189" cy="2585323"/>
          </a:xfrm>
          <a:prstGeom prst="rect">
            <a:avLst/>
          </a:prstGeom>
          <a:noFill/>
        </p:spPr>
        <p:txBody>
          <a:bodyPr wrap="square">
            <a:spAutoFit/>
          </a:bodyPr>
          <a:lstStyle/>
          <a:p>
            <a:r>
              <a:rPr lang="en-US" sz="1800" b="1" dirty="0">
                <a:solidFill>
                  <a:schemeClr val="tx2"/>
                </a:solidFill>
                <a:latin typeface="Abadi"/>
              </a:rPr>
              <a:t>Explanation</a:t>
            </a:r>
            <a:r>
              <a:rPr lang="en-US" sz="1800" dirty="0">
                <a:solidFill>
                  <a:schemeClr val="tx2"/>
                </a:solidFill>
                <a:latin typeface="Abadi"/>
              </a:rPr>
              <a:t>: names of boosters which have successfully landed on drone ship and had payload mass greater than 4000 but less than 6000</a:t>
            </a:r>
          </a:p>
          <a:p>
            <a:endParaRPr lang="en-US" dirty="0">
              <a:solidFill>
                <a:schemeClr val="tx2"/>
              </a:solidFill>
              <a:latin typeface="Abadi"/>
            </a:endParaRPr>
          </a:p>
          <a:p>
            <a:pPr marL="285750" indent="-285750">
              <a:buFont typeface="Wingdings" pitchFamily="2" charset="2"/>
              <a:buChar char="§"/>
            </a:pPr>
            <a:r>
              <a:rPr lang="en-US" dirty="0">
                <a:solidFill>
                  <a:schemeClr val="tx2"/>
                </a:solidFill>
              </a:rPr>
              <a:t>F9 FT B1022</a:t>
            </a:r>
          </a:p>
          <a:p>
            <a:pPr marL="285750" indent="-285750">
              <a:buFont typeface="Wingdings" pitchFamily="2" charset="2"/>
              <a:buChar char="§"/>
            </a:pPr>
            <a:r>
              <a:rPr lang="en-US" dirty="0">
                <a:solidFill>
                  <a:schemeClr val="tx2"/>
                </a:solidFill>
              </a:rPr>
              <a:t>F9 FT B1026</a:t>
            </a:r>
          </a:p>
          <a:p>
            <a:pPr marL="285750" indent="-285750">
              <a:buFont typeface="Wingdings" pitchFamily="2" charset="2"/>
              <a:buChar char="§"/>
            </a:pPr>
            <a:r>
              <a:rPr lang="en-US" dirty="0">
                <a:solidFill>
                  <a:schemeClr val="tx2"/>
                </a:solidFill>
              </a:rPr>
              <a:t>F9 FT B1021.2</a:t>
            </a:r>
          </a:p>
          <a:p>
            <a:pPr marL="285750" indent="-285750">
              <a:buFont typeface="Wingdings" pitchFamily="2" charset="2"/>
              <a:buChar char="§"/>
            </a:pPr>
            <a:r>
              <a:rPr lang="en-US" dirty="0">
                <a:solidFill>
                  <a:schemeClr val="tx2"/>
                </a:solidFill>
              </a:rPr>
              <a:t>F9 FT B1031.2</a:t>
            </a:r>
            <a:endParaRPr lang="en-CN" dirty="0">
              <a:solidFill>
                <a:schemeClr val="tx2"/>
              </a:solidFill>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32858"/>
            <a:ext cx="8655360" cy="20920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 data collection API to get SpaceX Data Sets</a:t>
            </a:r>
          </a:p>
          <a:p>
            <a:pPr>
              <a:lnSpc>
                <a:spcPct val="100000"/>
              </a:lnSpc>
              <a:spcBef>
                <a:spcPts val="1400"/>
              </a:spcBef>
            </a:pPr>
            <a:r>
              <a:rPr lang="en-US" sz="2200" dirty="0">
                <a:solidFill>
                  <a:schemeClr val="accent3">
                    <a:lumMod val="25000"/>
                  </a:schemeClr>
                </a:solidFill>
                <a:latin typeface="Abadi" panose="020B0604020104020204" pitchFamily="34" charset="0"/>
              </a:rPr>
              <a:t>We use </a:t>
            </a:r>
            <a:r>
              <a:rPr lang="en-US" sz="2400" dirty="0">
                <a:solidFill>
                  <a:schemeClr val="accent3">
                    <a:lumMod val="25000"/>
                  </a:schemeClr>
                </a:solidFill>
                <a:latin typeface="Abadi"/>
              </a:rPr>
              <a:t>exploratory data analysis to analyze data and 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We use Grid Search method to find the best Machine Learning Model to predict the classification of next landing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pic>
        <p:nvPicPr>
          <p:cNvPr id="3" name="Picture 2">
            <a:extLst>
              <a:ext uri="{FF2B5EF4-FFF2-40B4-BE49-F238E27FC236}">
                <a16:creationId xmlns:a16="http://schemas.microsoft.com/office/drawing/2014/main" id="{AC6C85CF-8566-DCD2-DA3C-E9538FB716A5}"/>
              </a:ext>
            </a:extLst>
          </p:cNvPr>
          <p:cNvPicPr>
            <a:picLocks noChangeAspect="1"/>
          </p:cNvPicPr>
          <p:nvPr/>
        </p:nvPicPr>
        <p:blipFill>
          <a:blip r:embed="rId3"/>
          <a:stretch>
            <a:fillRect/>
          </a:stretch>
        </p:blipFill>
        <p:spPr>
          <a:xfrm>
            <a:off x="590640" y="4270041"/>
            <a:ext cx="3173437" cy="2184853"/>
          </a:xfrm>
          <a:prstGeom prst="rect">
            <a:avLst/>
          </a:prstGeom>
        </p:spPr>
      </p:pic>
      <p:pic>
        <p:nvPicPr>
          <p:cNvPr id="6" name="Picture 5" descr="Chart, line chart&#10;&#10;Description automatically generated">
            <a:extLst>
              <a:ext uri="{FF2B5EF4-FFF2-40B4-BE49-F238E27FC236}">
                <a16:creationId xmlns:a16="http://schemas.microsoft.com/office/drawing/2014/main" id="{9C20B2EF-9220-4AFD-4E91-3E3DD8005841}"/>
              </a:ext>
            </a:extLst>
          </p:cNvPr>
          <p:cNvPicPr>
            <a:picLocks noChangeAspect="1"/>
          </p:cNvPicPr>
          <p:nvPr/>
        </p:nvPicPr>
        <p:blipFill>
          <a:blip r:embed="rId4"/>
          <a:stretch>
            <a:fillRect/>
          </a:stretch>
        </p:blipFill>
        <p:spPr>
          <a:xfrm>
            <a:off x="4178596" y="4270040"/>
            <a:ext cx="3231588" cy="2184853"/>
          </a:xfrm>
          <a:prstGeom prst="rect">
            <a:avLst/>
          </a:prstGeom>
        </p:spPr>
      </p:pic>
      <p:pic>
        <p:nvPicPr>
          <p:cNvPr id="8" name="Picture 7" descr="Chart, pie chart&#10;&#10;Description automatically generated">
            <a:extLst>
              <a:ext uri="{FF2B5EF4-FFF2-40B4-BE49-F238E27FC236}">
                <a16:creationId xmlns:a16="http://schemas.microsoft.com/office/drawing/2014/main" id="{3AEB67E1-50F3-3FC5-A903-D92E7C12DD9A}"/>
              </a:ext>
            </a:extLst>
          </p:cNvPr>
          <p:cNvPicPr>
            <a:picLocks noChangeAspect="1"/>
          </p:cNvPicPr>
          <p:nvPr/>
        </p:nvPicPr>
        <p:blipFill>
          <a:blip r:embed="rId5"/>
          <a:stretch>
            <a:fillRect/>
          </a:stretch>
        </p:blipFill>
        <p:spPr>
          <a:xfrm>
            <a:off x="7821176" y="4267292"/>
            <a:ext cx="3586174" cy="2184854"/>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 email&#10;&#10;Description automatically generated">
            <a:extLst>
              <a:ext uri="{FF2B5EF4-FFF2-40B4-BE49-F238E27FC236}">
                <a16:creationId xmlns:a16="http://schemas.microsoft.com/office/drawing/2014/main" id="{74A74646-F49A-DEE2-BD03-E636D7D391E0}"/>
              </a:ext>
            </a:extLst>
          </p:cNvPr>
          <p:cNvPicPr>
            <a:picLocks noChangeAspect="1"/>
          </p:cNvPicPr>
          <p:nvPr/>
        </p:nvPicPr>
        <p:blipFill>
          <a:blip r:embed="rId4"/>
          <a:stretch>
            <a:fillRect/>
          </a:stretch>
        </p:blipFill>
        <p:spPr>
          <a:xfrm>
            <a:off x="5930584" y="1436025"/>
            <a:ext cx="4801248" cy="4909277"/>
          </a:xfrm>
          <a:prstGeom prst="rect">
            <a:avLst/>
          </a:prstGeom>
        </p:spPr>
      </p:pic>
      <p:sp>
        <p:nvSpPr>
          <p:cNvPr id="7" name="TextBox 6">
            <a:extLst>
              <a:ext uri="{FF2B5EF4-FFF2-40B4-BE49-F238E27FC236}">
                <a16:creationId xmlns:a16="http://schemas.microsoft.com/office/drawing/2014/main" id="{C61F878A-6D0F-7266-7915-6FDB99EDADA6}"/>
              </a:ext>
            </a:extLst>
          </p:cNvPr>
          <p:cNvSpPr txBox="1"/>
          <p:nvPr/>
        </p:nvSpPr>
        <p:spPr>
          <a:xfrm>
            <a:off x="770011" y="2136338"/>
            <a:ext cx="4259189" cy="2031325"/>
          </a:xfrm>
          <a:prstGeom prst="rect">
            <a:avLst/>
          </a:prstGeom>
          <a:noFill/>
        </p:spPr>
        <p:txBody>
          <a:bodyPr wrap="square">
            <a:spAutoFit/>
          </a:bodyPr>
          <a:lstStyle/>
          <a:p>
            <a:r>
              <a:rPr lang="en-US" sz="1800" b="1" dirty="0">
                <a:solidFill>
                  <a:schemeClr val="tx2"/>
                </a:solidFill>
                <a:latin typeface="Abadi"/>
              </a:rPr>
              <a:t>Explanation</a:t>
            </a:r>
            <a:r>
              <a:rPr lang="en-US" sz="1800" dirty="0">
                <a:solidFill>
                  <a:schemeClr val="tx2"/>
                </a:solidFill>
                <a:latin typeface="Abadi"/>
              </a:rPr>
              <a:t>: </a:t>
            </a:r>
          </a:p>
          <a:p>
            <a:endParaRPr lang="en-US" sz="1800" dirty="0">
              <a:solidFill>
                <a:schemeClr val="tx2"/>
              </a:solidFill>
              <a:latin typeface="Abadi"/>
            </a:endParaRPr>
          </a:p>
          <a:p>
            <a:pPr marL="285750" indent="-285750">
              <a:buFont typeface="Arial" panose="020B0604020202020204" pitchFamily="34" charset="0"/>
              <a:buChar char="•"/>
            </a:pPr>
            <a:r>
              <a:rPr lang="en-US" dirty="0">
                <a:solidFill>
                  <a:schemeClr val="tx2"/>
                </a:solidFill>
                <a:latin typeface="Abadi" panose="020B0604020104020204" pitchFamily="34" charset="0"/>
              </a:rPr>
              <a:t>the total number of </a:t>
            </a:r>
            <a:r>
              <a:rPr lang="en-US" b="1" dirty="0">
                <a:solidFill>
                  <a:schemeClr val="tx2"/>
                </a:solidFill>
                <a:latin typeface="Abadi" panose="020B0604020104020204" pitchFamily="34" charset="0"/>
              </a:rPr>
              <a:t>successful</a:t>
            </a:r>
            <a:r>
              <a:rPr lang="en-US" dirty="0">
                <a:solidFill>
                  <a:schemeClr val="tx2"/>
                </a:solidFill>
                <a:latin typeface="Abadi" panose="020B0604020104020204" pitchFamily="34" charset="0"/>
              </a:rPr>
              <a:t> mission outcomes is </a:t>
            </a:r>
            <a:r>
              <a:rPr lang="en-US" b="1" dirty="0">
                <a:solidFill>
                  <a:schemeClr val="tx2"/>
                </a:solidFill>
                <a:latin typeface="Abadi" panose="020B0604020104020204" pitchFamily="34" charset="0"/>
              </a:rPr>
              <a:t>100</a:t>
            </a:r>
          </a:p>
          <a:p>
            <a:pPr marL="285750" indent="-285750">
              <a:buFont typeface="Arial" panose="020B0604020202020204" pitchFamily="34" charset="0"/>
              <a:buChar char="•"/>
            </a:pPr>
            <a:endParaRPr lang="en-US" b="1" dirty="0">
              <a:solidFill>
                <a:schemeClr val="tx2"/>
              </a:solidFill>
              <a:latin typeface="Abadi" panose="020B0604020104020204" pitchFamily="34" charset="0"/>
            </a:endParaRPr>
          </a:p>
          <a:p>
            <a:pPr marL="285750" indent="-285750">
              <a:buFont typeface="Arial" panose="020B0604020202020204" pitchFamily="34" charset="0"/>
              <a:buChar char="•"/>
            </a:pPr>
            <a:r>
              <a:rPr lang="en-US" dirty="0">
                <a:solidFill>
                  <a:schemeClr val="tx2"/>
                </a:solidFill>
                <a:latin typeface="Abadi" panose="020B0604020104020204" pitchFamily="34" charset="0"/>
              </a:rPr>
              <a:t>the total number of </a:t>
            </a:r>
            <a:r>
              <a:rPr lang="en-US" b="1" dirty="0">
                <a:solidFill>
                  <a:schemeClr val="tx2"/>
                </a:solidFill>
                <a:latin typeface="Abadi" panose="020B0604020104020204" pitchFamily="34" charset="0"/>
              </a:rPr>
              <a:t>failure</a:t>
            </a:r>
            <a:r>
              <a:rPr lang="en-US" dirty="0">
                <a:solidFill>
                  <a:schemeClr val="tx2"/>
                </a:solidFill>
                <a:latin typeface="Abadi" panose="020B0604020104020204" pitchFamily="34" charset="0"/>
              </a:rPr>
              <a:t> mission outcomes is </a:t>
            </a:r>
            <a:r>
              <a:rPr lang="en-US" b="1" dirty="0">
                <a:solidFill>
                  <a:schemeClr val="tx2"/>
                </a:solidFill>
                <a:latin typeface="Abadi" panose="020B0604020104020204" pitchFamily="34" charset="0"/>
              </a:rPr>
              <a:t>1</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1CB3FB46-B59C-2F4B-770C-38E7AE7D4A7B}"/>
              </a:ext>
            </a:extLst>
          </p:cNvPr>
          <p:cNvPicPr>
            <a:picLocks noChangeAspect="1"/>
          </p:cNvPicPr>
          <p:nvPr/>
        </p:nvPicPr>
        <p:blipFill>
          <a:blip r:embed="rId4"/>
          <a:stretch>
            <a:fillRect/>
          </a:stretch>
        </p:blipFill>
        <p:spPr>
          <a:xfrm>
            <a:off x="4660569" y="1395554"/>
            <a:ext cx="6377971" cy="5214422"/>
          </a:xfrm>
          <a:prstGeom prst="rect">
            <a:avLst/>
          </a:prstGeom>
        </p:spPr>
      </p:pic>
      <p:graphicFrame>
        <p:nvGraphicFramePr>
          <p:cNvPr id="7" name="Table 6">
            <a:extLst>
              <a:ext uri="{FF2B5EF4-FFF2-40B4-BE49-F238E27FC236}">
                <a16:creationId xmlns:a16="http://schemas.microsoft.com/office/drawing/2014/main" id="{BD1D152D-87BD-2C90-DD87-46B13932DC70}"/>
              </a:ext>
            </a:extLst>
          </p:cNvPr>
          <p:cNvGraphicFramePr>
            <a:graphicFrameLocks noGrp="1"/>
          </p:cNvGraphicFramePr>
          <p:nvPr>
            <p:extLst>
              <p:ext uri="{D42A27DB-BD31-4B8C-83A1-F6EECF244321}">
                <p14:modId xmlns:p14="http://schemas.microsoft.com/office/powerpoint/2010/main" val="1879174663"/>
              </p:ext>
            </p:extLst>
          </p:nvPr>
        </p:nvGraphicFramePr>
        <p:xfrm>
          <a:off x="901836" y="2779067"/>
          <a:ext cx="2770094" cy="3648144"/>
        </p:xfrm>
        <a:graphic>
          <a:graphicData uri="http://schemas.openxmlformats.org/drawingml/2006/table">
            <a:tbl>
              <a:tblPr>
                <a:tableStyleId>{5FD0F851-EC5A-4D38-B0AD-8093EC10F338}</a:tableStyleId>
              </a:tblPr>
              <a:tblGrid>
                <a:gridCol w="2770094">
                  <a:extLst>
                    <a:ext uri="{9D8B030D-6E8A-4147-A177-3AD203B41FA5}">
                      <a16:colId xmlns:a16="http://schemas.microsoft.com/office/drawing/2014/main" val="619058617"/>
                    </a:ext>
                  </a:extLst>
                </a:gridCol>
              </a:tblGrid>
              <a:tr h="283348">
                <a:tc>
                  <a:txBody>
                    <a:bodyPr/>
                    <a:lstStyle/>
                    <a:p>
                      <a:pPr algn="ctr" fontAlgn="ctr"/>
                      <a:r>
                        <a:rPr lang="en-US" sz="1400">
                          <a:solidFill>
                            <a:schemeClr val="tx2"/>
                          </a:solidFill>
                          <a:effectLst/>
                        </a:rPr>
                        <a:t>F9 B5 B1048.4</a:t>
                      </a:r>
                    </a:p>
                  </a:txBody>
                  <a:tcPr marL="90653" marR="90653" marT="45326" marB="45326" anchor="ctr"/>
                </a:tc>
                <a:extLst>
                  <a:ext uri="{0D108BD9-81ED-4DB2-BD59-A6C34878D82A}">
                    <a16:rowId xmlns:a16="http://schemas.microsoft.com/office/drawing/2014/main" val="3474343025"/>
                  </a:ext>
                </a:extLst>
              </a:tr>
              <a:tr h="283348">
                <a:tc>
                  <a:txBody>
                    <a:bodyPr/>
                    <a:lstStyle/>
                    <a:p>
                      <a:pPr algn="ctr" fontAlgn="ctr"/>
                      <a:r>
                        <a:rPr lang="en-US" sz="1400">
                          <a:solidFill>
                            <a:schemeClr val="tx2"/>
                          </a:solidFill>
                          <a:effectLst/>
                        </a:rPr>
                        <a:t>F9 B5 B1049.4</a:t>
                      </a:r>
                    </a:p>
                  </a:txBody>
                  <a:tcPr marL="90653" marR="90653" marT="45326" marB="45326" anchor="ctr"/>
                </a:tc>
                <a:extLst>
                  <a:ext uri="{0D108BD9-81ED-4DB2-BD59-A6C34878D82A}">
                    <a16:rowId xmlns:a16="http://schemas.microsoft.com/office/drawing/2014/main" val="2114757594"/>
                  </a:ext>
                </a:extLst>
              </a:tr>
              <a:tr h="283348">
                <a:tc>
                  <a:txBody>
                    <a:bodyPr/>
                    <a:lstStyle/>
                    <a:p>
                      <a:pPr algn="ctr" fontAlgn="ctr"/>
                      <a:r>
                        <a:rPr lang="en-US" sz="1400">
                          <a:solidFill>
                            <a:schemeClr val="tx2"/>
                          </a:solidFill>
                          <a:effectLst/>
                        </a:rPr>
                        <a:t>F9 B5 B1051.3</a:t>
                      </a:r>
                    </a:p>
                  </a:txBody>
                  <a:tcPr marL="90653" marR="90653" marT="45326" marB="45326" anchor="ctr"/>
                </a:tc>
                <a:extLst>
                  <a:ext uri="{0D108BD9-81ED-4DB2-BD59-A6C34878D82A}">
                    <a16:rowId xmlns:a16="http://schemas.microsoft.com/office/drawing/2014/main" val="294325061"/>
                  </a:ext>
                </a:extLst>
              </a:tr>
              <a:tr h="283348">
                <a:tc>
                  <a:txBody>
                    <a:bodyPr/>
                    <a:lstStyle/>
                    <a:p>
                      <a:pPr algn="ctr" fontAlgn="ctr"/>
                      <a:r>
                        <a:rPr lang="en-US" sz="1400">
                          <a:solidFill>
                            <a:schemeClr val="tx2"/>
                          </a:solidFill>
                          <a:effectLst/>
                        </a:rPr>
                        <a:t>F9 B5 B1056.4</a:t>
                      </a:r>
                    </a:p>
                  </a:txBody>
                  <a:tcPr marL="90653" marR="90653" marT="45326" marB="45326" anchor="ctr"/>
                </a:tc>
                <a:extLst>
                  <a:ext uri="{0D108BD9-81ED-4DB2-BD59-A6C34878D82A}">
                    <a16:rowId xmlns:a16="http://schemas.microsoft.com/office/drawing/2014/main" val="146836184"/>
                  </a:ext>
                </a:extLst>
              </a:tr>
              <a:tr h="283348">
                <a:tc>
                  <a:txBody>
                    <a:bodyPr/>
                    <a:lstStyle/>
                    <a:p>
                      <a:pPr algn="ctr" fontAlgn="ctr"/>
                      <a:r>
                        <a:rPr lang="en-US" sz="1400" dirty="0">
                          <a:solidFill>
                            <a:schemeClr val="tx2"/>
                          </a:solidFill>
                          <a:effectLst/>
                        </a:rPr>
                        <a:t>F9 B5 B1048.5</a:t>
                      </a:r>
                    </a:p>
                  </a:txBody>
                  <a:tcPr marL="90653" marR="90653" marT="45326" marB="45326" anchor="ctr"/>
                </a:tc>
                <a:extLst>
                  <a:ext uri="{0D108BD9-81ED-4DB2-BD59-A6C34878D82A}">
                    <a16:rowId xmlns:a16="http://schemas.microsoft.com/office/drawing/2014/main" val="3374316129"/>
                  </a:ext>
                </a:extLst>
              </a:tr>
              <a:tr h="283348">
                <a:tc>
                  <a:txBody>
                    <a:bodyPr/>
                    <a:lstStyle/>
                    <a:p>
                      <a:pPr algn="ctr" fontAlgn="ctr"/>
                      <a:r>
                        <a:rPr lang="en-US" sz="1400">
                          <a:solidFill>
                            <a:schemeClr val="tx2"/>
                          </a:solidFill>
                          <a:effectLst/>
                        </a:rPr>
                        <a:t>F9 B5 B1051.4</a:t>
                      </a:r>
                    </a:p>
                  </a:txBody>
                  <a:tcPr marL="90653" marR="90653" marT="45326" marB="45326" anchor="ctr"/>
                </a:tc>
                <a:extLst>
                  <a:ext uri="{0D108BD9-81ED-4DB2-BD59-A6C34878D82A}">
                    <a16:rowId xmlns:a16="http://schemas.microsoft.com/office/drawing/2014/main" val="1806922395"/>
                  </a:ext>
                </a:extLst>
              </a:tr>
              <a:tr h="283348">
                <a:tc>
                  <a:txBody>
                    <a:bodyPr/>
                    <a:lstStyle/>
                    <a:p>
                      <a:pPr algn="ctr" fontAlgn="ctr"/>
                      <a:r>
                        <a:rPr lang="en-US" sz="1400">
                          <a:solidFill>
                            <a:schemeClr val="tx2"/>
                          </a:solidFill>
                          <a:effectLst/>
                        </a:rPr>
                        <a:t>F9 B5 B1049.5</a:t>
                      </a:r>
                    </a:p>
                  </a:txBody>
                  <a:tcPr marL="90653" marR="90653" marT="45326" marB="45326" anchor="ctr"/>
                </a:tc>
                <a:extLst>
                  <a:ext uri="{0D108BD9-81ED-4DB2-BD59-A6C34878D82A}">
                    <a16:rowId xmlns:a16="http://schemas.microsoft.com/office/drawing/2014/main" val="1189277320"/>
                  </a:ext>
                </a:extLst>
              </a:tr>
              <a:tr h="283348">
                <a:tc>
                  <a:txBody>
                    <a:bodyPr/>
                    <a:lstStyle/>
                    <a:p>
                      <a:pPr algn="ctr" fontAlgn="ctr"/>
                      <a:r>
                        <a:rPr lang="en-US" sz="1400">
                          <a:solidFill>
                            <a:schemeClr val="tx2"/>
                          </a:solidFill>
                          <a:effectLst/>
                        </a:rPr>
                        <a:t>F9 B5 B1060.2</a:t>
                      </a:r>
                    </a:p>
                  </a:txBody>
                  <a:tcPr marL="90653" marR="90653" marT="45326" marB="45326" anchor="ctr"/>
                </a:tc>
                <a:extLst>
                  <a:ext uri="{0D108BD9-81ED-4DB2-BD59-A6C34878D82A}">
                    <a16:rowId xmlns:a16="http://schemas.microsoft.com/office/drawing/2014/main" val="160445475"/>
                  </a:ext>
                </a:extLst>
              </a:tr>
              <a:tr h="283348">
                <a:tc>
                  <a:txBody>
                    <a:bodyPr/>
                    <a:lstStyle/>
                    <a:p>
                      <a:pPr algn="ctr" fontAlgn="ctr"/>
                      <a:r>
                        <a:rPr lang="en-US" sz="1400">
                          <a:solidFill>
                            <a:schemeClr val="tx2"/>
                          </a:solidFill>
                          <a:effectLst/>
                        </a:rPr>
                        <a:t>F9 B5 B1058.3</a:t>
                      </a:r>
                    </a:p>
                  </a:txBody>
                  <a:tcPr marL="90653" marR="90653" marT="45326" marB="45326" anchor="ctr"/>
                </a:tc>
                <a:extLst>
                  <a:ext uri="{0D108BD9-81ED-4DB2-BD59-A6C34878D82A}">
                    <a16:rowId xmlns:a16="http://schemas.microsoft.com/office/drawing/2014/main" val="2946659263"/>
                  </a:ext>
                </a:extLst>
              </a:tr>
              <a:tr h="283348">
                <a:tc>
                  <a:txBody>
                    <a:bodyPr/>
                    <a:lstStyle/>
                    <a:p>
                      <a:pPr algn="ctr" fontAlgn="ctr"/>
                      <a:r>
                        <a:rPr lang="en-US" sz="1400">
                          <a:solidFill>
                            <a:schemeClr val="tx2"/>
                          </a:solidFill>
                          <a:effectLst/>
                        </a:rPr>
                        <a:t>F9 B5 B1051.6</a:t>
                      </a:r>
                    </a:p>
                  </a:txBody>
                  <a:tcPr marL="90653" marR="90653" marT="45326" marB="45326" anchor="ctr"/>
                </a:tc>
                <a:extLst>
                  <a:ext uri="{0D108BD9-81ED-4DB2-BD59-A6C34878D82A}">
                    <a16:rowId xmlns:a16="http://schemas.microsoft.com/office/drawing/2014/main" val="3633128924"/>
                  </a:ext>
                </a:extLst>
              </a:tr>
              <a:tr h="283348">
                <a:tc>
                  <a:txBody>
                    <a:bodyPr/>
                    <a:lstStyle/>
                    <a:p>
                      <a:pPr algn="ctr" fontAlgn="ctr"/>
                      <a:r>
                        <a:rPr lang="en-US" sz="1400">
                          <a:solidFill>
                            <a:schemeClr val="tx2"/>
                          </a:solidFill>
                          <a:effectLst/>
                        </a:rPr>
                        <a:t>F9 B5 B1060.3</a:t>
                      </a:r>
                    </a:p>
                  </a:txBody>
                  <a:tcPr marL="90653" marR="90653" marT="45326" marB="45326" anchor="ctr"/>
                </a:tc>
                <a:extLst>
                  <a:ext uri="{0D108BD9-81ED-4DB2-BD59-A6C34878D82A}">
                    <a16:rowId xmlns:a16="http://schemas.microsoft.com/office/drawing/2014/main" val="4292798500"/>
                  </a:ext>
                </a:extLst>
              </a:tr>
              <a:tr h="283348">
                <a:tc>
                  <a:txBody>
                    <a:bodyPr/>
                    <a:lstStyle/>
                    <a:p>
                      <a:pPr algn="ctr" fontAlgn="ctr"/>
                      <a:r>
                        <a:rPr lang="en-US" sz="1400" dirty="0">
                          <a:solidFill>
                            <a:schemeClr val="tx2"/>
                          </a:solidFill>
                          <a:effectLst/>
                        </a:rPr>
                        <a:t>F9 B5 B1049.7</a:t>
                      </a:r>
                    </a:p>
                  </a:txBody>
                  <a:tcPr marL="90653" marR="90653" marT="45326" marB="45326" anchor="ctr"/>
                </a:tc>
                <a:extLst>
                  <a:ext uri="{0D108BD9-81ED-4DB2-BD59-A6C34878D82A}">
                    <a16:rowId xmlns:a16="http://schemas.microsoft.com/office/drawing/2014/main" val="3616514595"/>
                  </a:ext>
                </a:extLst>
              </a:tr>
            </a:tbl>
          </a:graphicData>
        </a:graphic>
      </p:graphicFrame>
      <p:sp>
        <p:nvSpPr>
          <p:cNvPr id="9" name="TextBox 8">
            <a:extLst>
              <a:ext uri="{FF2B5EF4-FFF2-40B4-BE49-F238E27FC236}">
                <a16:creationId xmlns:a16="http://schemas.microsoft.com/office/drawing/2014/main" id="{4FD43090-13FA-5957-0130-E2B5B3307FC1}"/>
              </a:ext>
            </a:extLst>
          </p:cNvPr>
          <p:cNvSpPr txBox="1"/>
          <p:nvPr/>
        </p:nvSpPr>
        <p:spPr>
          <a:xfrm>
            <a:off x="901836" y="1579295"/>
            <a:ext cx="3003299" cy="923330"/>
          </a:xfrm>
          <a:prstGeom prst="rect">
            <a:avLst/>
          </a:prstGeom>
          <a:noFill/>
        </p:spPr>
        <p:txBody>
          <a:bodyPr wrap="square">
            <a:spAutoFit/>
          </a:bodyPr>
          <a:lstStyle/>
          <a:p>
            <a:r>
              <a:rPr lang="en-US" sz="1800" b="1" dirty="0">
                <a:solidFill>
                  <a:schemeClr val="tx2"/>
                </a:solidFill>
                <a:latin typeface="Abadi" panose="020B0604020104020204" pitchFamily="34" charset="0"/>
              </a:rPr>
              <a:t>Names</a:t>
            </a:r>
            <a:r>
              <a:rPr lang="en-US" sz="1800" dirty="0">
                <a:solidFill>
                  <a:schemeClr val="tx2"/>
                </a:solidFill>
                <a:latin typeface="Abadi" panose="020B0604020104020204" pitchFamily="34" charset="0"/>
              </a:rPr>
              <a:t> of the booster which have carried the maximum payload mass:</a:t>
            </a:r>
            <a:endParaRPr lang="en-CN" dirty="0">
              <a:solidFill>
                <a:schemeClr val="tx2"/>
              </a:solidFill>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66E0E69-1B6A-AC4D-9A64-DAD636A5D08C}"/>
              </a:ext>
            </a:extLst>
          </p:cNvPr>
          <p:cNvPicPr>
            <a:picLocks noChangeAspect="1"/>
          </p:cNvPicPr>
          <p:nvPr/>
        </p:nvPicPr>
        <p:blipFill>
          <a:blip r:embed="rId4"/>
          <a:stretch>
            <a:fillRect/>
          </a:stretch>
        </p:blipFill>
        <p:spPr>
          <a:xfrm>
            <a:off x="1950449" y="1618682"/>
            <a:ext cx="8291102" cy="2513853"/>
          </a:xfrm>
          <a:prstGeom prst="rect">
            <a:avLst/>
          </a:prstGeom>
        </p:spPr>
      </p:pic>
      <p:sp>
        <p:nvSpPr>
          <p:cNvPr id="8" name="TextBox 7">
            <a:extLst>
              <a:ext uri="{FF2B5EF4-FFF2-40B4-BE49-F238E27FC236}">
                <a16:creationId xmlns:a16="http://schemas.microsoft.com/office/drawing/2014/main" id="{CBCB36B7-5EDF-A71A-1057-1AE5CEF87A31}"/>
              </a:ext>
            </a:extLst>
          </p:cNvPr>
          <p:cNvSpPr txBox="1"/>
          <p:nvPr/>
        </p:nvSpPr>
        <p:spPr>
          <a:xfrm>
            <a:off x="942372" y="4478852"/>
            <a:ext cx="105156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p:txBody>
      </p:sp>
      <p:graphicFrame>
        <p:nvGraphicFramePr>
          <p:cNvPr id="9" name="Table 8">
            <a:extLst>
              <a:ext uri="{FF2B5EF4-FFF2-40B4-BE49-F238E27FC236}">
                <a16:creationId xmlns:a16="http://schemas.microsoft.com/office/drawing/2014/main" id="{8D891EC8-8552-50D7-28A2-DBE729817101}"/>
              </a:ext>
            </a:extLst>
          </p:cNvPr>
          <p:cNvGraphicFramePr>
            <a:graphicFrameLocks noGrp="1"/>
          </p:cNvGraphicFramePr>
          <p:nvPr>
            <p:extLst>
              <p:ext uri="{D42A27DB-BD31-4B8C-83A1-F6EECF244321}">
                <p14:modId xmlns:p14="http://schemas.microsoft.com/office/powerpoint/2010/main" val="2673715796"/>
              </p:ext>
            </p:extLst>
          </p:nvPr>
        </p:nvGraphicFramePr>
        <p:xfrm>
          <a:off x="2717594" y="5129112"/>
          <a:ext cx="6620433" cy="1097280"/>
        </p:xfrm>
        <a:graphic>
          <a:graphicData uri="http://schemas.openxmlformats.org/drawingml/2006/table">
            <a:tbl>
              <a:tblPr firstRow="1">
                <a:tableStyleId>{5FD0F851-EC5A-4D38-B0AD-8093EC10F338}</a:tableStyleId>
              </a:tblPr>
              <a:tblGrid>
                <a:gridCol w="1357527">
                  <a:extLst>
                    <a:ext uri="{9D8B030D-6E8A-4147-A177-3AD203B41FA5}">
                      <a16:colId xmlns:a16="http://schemas.microsoft.com/office/drawing/2014/main" val="2994243064"/>
                    </a:ext>
                  </a:extLst>
                </a:gridCol>
                <a:gridCol w="2541495">
                  <a:extLst>
                    <a:ext uri="{9D8B030D-6E8A-4147-A177-3AD203B41FA5}">
                      <a16:colId xmlns:a16="http://schemas.microsoft.com/office/drawing/2014/main" val="2672157388"/>
                    </a:ext>
                  </a:extLst>
                </a:gridCol>
                <a:gridCol w="2721411">
                  <a:extLst>
                    <a:ext uri="{9D8B030D-6E8A-4147-A177-3AD203B41FA5}">
                      <a16:colId xmlns:a16="http://schemas.microsoft.com/office/drawing/2014/main" val="2766188760"/>
                    </a:ext>
                  </a:extLst>
                </a:gridCol>
              </a:tblGrid>
              <a:tr h="0">
                <a:tc>
                  <a:txBody>
                    <a:bodyPr/>
                    <a:lstStyle/>
                    <a:p>
                      <a:pPr algn="ctr"/>
                      <a:r>
                        <a:rPr lang="en-US">
                          <a:solidFill>
                            <a:schemeClr val="tx2"/>
                          </a:solidFill>
                        </a:rPr>
                        <a:t>Month</a:t>
                      </a:r>
                    </a:p>
                  </a:txBody>
                  <a:tcPr anchor="ctr"/>
                </a:tc>
                <a:tc>
                  <a:txBody>
                    <a:bodyPr/>
                    <a:lstStyle/>
                    <a:p>
                      <a:pPr algn="ctr"/>
                      <a:r>
                        <a:rPr lang="en-US" dirty="0" err="1">
                          <a:solidFill>
                            <a:schemeClr val="tx2"/>
                          </a:solidFill>
                        </a:rPr>
                        <a:t>Booster_Version</a:t>
                      </a:r>
                      <a:endParaRPr lang="en-US" dirty="0">
                        <a:solidFill>
                          <a:schemeClr val="tx2"/>
                        </a:solidFill>
                      </a:endParaRPr>
                    </a:p>
                  </a:txBody>
                  <a:tcPr anchor="ctr"/>
                </a:tc>
                <a:tc>
                  <a:txBody>
                    <a:bodyPr/>
                    <a:lstStyle/>
                    <a:p>
                      <a:pPr algn="ctr"/>
                      <a:r>
                        <a:rPr lang="en-US">
                          <a:solidFill>
                            <a:schemeClr val="tx2"/>
                          </a:solidFill>
                        </a:rPr>
                        <a:t>Launch_Site</a:t>
                      </a:r>
                    </a:p>
                  </a:txBody>
                  <a:tcPr anchor="ctr"/>
                </a:tc>
                <a:extLst>
                  <a:ext uri="{0D108BD9-81ED-4DB2-BD59-A6C34878D82A}">
                    <a16:rowId xmlns:a16="http://schemas.microsoft.com/office/drawing/2014/main" val="84856889"/>
                  </a:ext>
                </a:extLst>
              </a:tr>
              <a:tr h="0">
                <a:tc>
                  <a:txBody>
                    <a:bodyPr/>
                    <a:lstStyle/>
                    <a:p>
                      <a:pPr algn="ctr"/>
                      <a:r>
                        <a:rPr lang="en-CN">
                          <a:solidFill>
                            <a:schemeClr val="tx2"/>
                          </a:solidFill>
                        </a:rPr>
                        <a:t>01</a:t>
                      </a:r>
                    </a:p>
                  </a:txBody>
                  <a:tcPr anchor="ctr"/>
                </a:tc>
                <a:tc>
                  <a:txBody>
                    <a:bodyPr/>
                    <a:lstStyle/>
                    <a:p>
                      <a:pPr algn="ctr"/>
                      <a:r>
                        <a:rPr lang="en-US">
                          <a:solidFill>
                            <a:schemeClr val="tx2"/>
                          </a:solidFill>
                        </a:rPr>
                        <a:t>F9 v1.1 B1012</a:t>
                      </a:r>
                    </a:p>
                  </a:txBody>
                  <a:tcPr anchor="ctr"/>
                </a:tc>
                <a:tc>
                  <a:txBody>
                    <a:bodyPr/>
                    <a:lstStyle/>
                    <a:p>
                      <a:pPr algn="ctr"/>
                      <a:r>
                        <a:rPr lang="en-US">
                          <a:solidFill>
                            <a:schemeClr val="tx2"/>
                          </a:solidFill>
                        </a:rPr>
                        <a:t>CCAFS LC-40</a:t>
                      </a:r>
                    </a:p>
                  </a:txBody>
                  <a:tcPr anchor="ctr"/>
                </a:tc>
                <a:extLst>
                  <a:ext uri="{0D108BD9-81ED-4DB2-BD59-A6C34878D82A}">
                    <a16:rowId xmlns:a16="http://schemas.microsoft.com/office/drawing/2014/main" val="3530150027"/>
                  </a:ext>
                </a:extLst>
              </a:tr>
              <a:tr h="0">
                <a:tc>
                  <a:txBody>
                    <a:bodyPr/>
                    <a:lstStyle/>
                    <a:p>
                      <a:pPr algn="ctr"/>
                      <a:r>
                        <a:rPr lang="en-CN">
                          <a:solidFill>
                            <a:schemeClr val="tx2"/>
                          </a:solidFill>
                        </a:rPr>
                        <a:t>04</a:t>
                      </a:r>
                    </a:p>
                  </a:txBody>
                  <a:tcPr anchor="ctr"/>
                </a:tc>
                <a:tc>
                  <a:txBody>
                    <a:bodyPr/>
                    <a:lstStyle/>
                    <a:p>
                      <a:pPr algn="ctr"/>
                      <a:r>
                        <a:rPr lang="en-US" dirty="0">
                          <a:solidFill>
                            <a:schemeClr val="tx2"/>
                          </a:solidFill>
                        </a:rPr>
                        <a:t>F9 v1.1 B1015</a:t>
                      </a:r>
                    </a:p>
                  </a:txBody>
                  <a:tcPr anchor="ctr"/>
                </a:tc>
                <a:tc>
                  <a:txBody>
                    <a:bodyPr/>
                    <a:lstStyle/>
                    <a:p>
                      <a:pPr algn="ctr"/>
                      <a:r>
                        <a:rPr lang="en-US" dirty="0">
                          <a:solidFill>
                            <a:schemeClr val="tx2"/>
                          </a:solidFill>
                        </a:rPr>
                        <a:t>CCAFS LC-40</a:t>
                      </a:r>
                    </a:p>
                  </a:txBody>
                  <a:tcPr anchor="ctr"/>
                </a:tc>
                <a:extLst>
                  <a:ext uri="{0D108BD9-81ED-4DB2-BD59-A6C34878D82A}">
                    <a16:rowId xmlns:a16="http://schemas.microsoft.com/office/drawing/2014/main" val="209831769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with low confidence">
            <a:extLst>
              <a:ext uri="{FF2B5EF4-FFF2-40B4-BE49-F238E27FC236}">
                <a16:creationId xmlns:a16="http://schemas.microsoft.com/office/drawing/2014/main" id="{953FFD8C-53B7-9518-DD6E-0312E8BB6EA4}"/>
              </a:ext>
            </a:extLst>
          </p:cNvPr>
          <p:cNvPicPr>
            <a:picLocks noChangeAspect="1"/>
          </p:cNvPicPr>
          <p:nvPr/>
        </p:nvPicPr>
        <p:blipFill>
          <a:blip r:embed="rId4"/>
          <a:stretch>
            <a:fillRect/>
          </a:stretch>
        </p:blipFill>
        <p:spPr>
          <a:xfrm>
            <a:off x="5757475" y="1408580"/>
            <a:ext cx="5223916" cy="5247715"/>
          </a:xfrm>
          <a:prstGeom prst="rect">
            <a:avLst/>
          </a:prstGeom>
        </p:spPr>
      </p:pic>
      <p:graphicFrame>
        <p:nvGraphicFramePr>
          <p:cNvPr id="7" name="Table 6">
            <a:extLst>
              <a:ext uri="{FF2B5EF4-FFF2-40B4-BE49-F238E27FC236}">
                <a16:creationId xmlns:a16="http://schemas.microsoft.com/office/drawing/2014/main" id="{1E99B9D2-4F2D-77DB-EB61-9DCF9EF29B5B}"/>
              </a:ext>
            </a:extLst>
          </p:cNvPr>
          <p:cNvGraphicFramePr>
            <a:graphicFrameLocks noGrp="1"/>
          </p:cNvGraphicFramePr>
          <p:nvPr>
            <p:extLst>
              <p:ext uri="{D42A27DB-BD31-4B8C-83A1-F6EECF244321}">
                <p14:modId xmlns:p14="http://schemas.microsoft.com/office/powerpoint/2010/main" val="622451637"/>
              </p:ext>
            </p:extLst>
          </p:nvPr>
        </p:nvGraphicFramePr>
        <p:xfrm>
          <a:off x="959222" y="2554941"/>
          <a:ext cx="4056530" cy="4001290"/>
        </p:xfrm>
        <a:graphic>
          <a:graphicData uri="http://schemas.openxmlformats.org/drawingml/2006/table">
            <a:tbl>
              <a:tblPr firstRow="1">
                <a:tableStyleId>{5FD0F851-EC5A-4D38-B0AD-8093EC10F338}</a:tableStyleId>
              </a:tblPr>
              <a:tblGrid>
                <a:gridCol w="2698377">
                  <a:extLst>
                    <a:ext uri="{9D8B030D-6E8A-4147-A177-3AD203B41FA5}">
                      <a16:colId xmlns:a16="http://schemas.microsoft.com/office/drawing/2014/main" val="4274312807"/>
                    </a:ext>
                  </a:extLst>
                </a:gridCol>
                <a:gridCol w="1358153">
                  <a:extLst>
                    <a:ext uri="{9D8B030D-6E8A-4147-A177-3AD203B41FA5}">
                      <a16:colId xmlns:a16="http://schemas.microsoft.com/office/drawing/2014/main" val="352327846"/>
                    </a:ext>
                  </a:extLst>
                </a:gridCol>
              </a:tblGrid>
              <a:tr h="400129">
                <a:tc>
                  <a:txBody>
                    <a:bodyPr/>
                    <a:lstStyle/>
                    <a:p>
                      <a:pPr algn="ctr"/>
                      <a:r>
                        <a:rPr lang="en-US">
                          <a:solidFill>
                            <a:schemeClr val="tx2"/>
                          </a:solidFill>
                        </a:rPr>
                        <a:t>Landing _Outcome</a:t>
                      </a:r>
                    </a:p>
                  </a:txBody>
                  <a:tcPr anchor="ctr"/>
                </a:tc>
                <a:tc>
                  <a:txBody>
                    <a:bodyPr/>
                    <a:lstStyle/>
                    <a:p>
                      <a:pPr algn="ctr"/>
                      <a:r>
                        <a:rPr lang="en-US">
                          <a:solidFill>
                            <a:schemeClr val="tx2"/>
                          </a:solidFill>
                        </a:rPr>
                        <a:t>landings</a:t>
                      </a:r>
                    </a:p>
                  </a:txBody>
                  <a:tcPr anchor="ctr"/>
                </a:tc>
                <a:extLst>
                  <a:ext uri="{0D108BD9-81ED-4DB2-BD59-A6C34878D82A}">
                    <a16:rowId xmlns:a16="http://schemas.microsoft.com/office/drawing/2014/main" val="1250200644"/>
                  </a:ext>
                </a:extLst>
              </a:tr>
              <a:tr h="400129">
                <a:tc>
                  <a:txBody>
                    <a:bodyPr/>
                    <a:lstStyle/>
                    <a:p>
                      <a:pPr algn="ctr"/>
                      <a:r>
                        <a:rPr lang="en-US">
                          <a:solidFill>
                            <a:schemeClr val="tx2"/>
                          </a:solidFill>
                        </a:rPr>
                        <a:t>Success</a:t>
                      </a:r>
                    </a:p>
                  </a:txBody>
                  <a:tcPr anchor="ctr"/>
                </a:tc>
                <a:tc>
                  <a:txBody>
                    <a:bodyPr/>
                    <a:lstStyle/>
                    <a:p>
                      <a:pPr algn="ctr"/>
                      <a:r>
                        <a:rPr lang="en-CN">
                          <a:solidFill>
                            <a:schemeClr val="tx2"/>
                          </a:solidFill>
                        </a:rPr>
                        <a:t>20</a:t>
                      </a:r>
                    </a:p>
                  </a:txBody>
                  <a:tcPr anchor="ctr"/>
                </a:tc>
                <a:extLst>
                  <a:ext uri="{0D108BD9-81ED-4DB2-BD59-A6C34878D82A}">
                    <a16:rowId xmlns:a16="http://schemas.microsoft.com/office/drawing/2014/main" val="304315182"/>
                  </a:ext>
                </a:extLst>
              </a:tr>
              <a:tr h="400129">
                <a:tc>
                  <a:txBody>
                    <a:bodyPr/>
                    <a:lstStyle/>
                    <a:p>
                      <a:pPr algn="ctr"/>
                      <a:r>
                        <a:rPr lang="en-US">
                          <a:solidFill>
                            <a:schemeClr val="tx2"/>
                          </a:solidFill>
                        </a:rPr>
                        <a:t>No attempt</a:t>
                      </a:r>
                    </a:p>
                  </a:txBody>
                  <a:tcPr anchor="ctr"/>
                </a:tc>
                <a:tc>
                  <a:txBody>
                    <a:bodyPr/>
                    <a:lstStyle/>
                    <a:p>
                      <a:pPr algn="ctr"/>
                      <a:r>
                        <a:rPr lang="en-CN" dirty="0">
                          <a:solidFill>
                            <a:schemeClr val="tx2"/>
                          </a:solidFill>
                        </a:rPr>
                        <a:t>10</a:t>
                      </a:r>
                    </a:p>
                  </a:txBody>
                  <a:tcPr anchor="ctr"/>
                </a:tc>
                <a:extLst>
                  <a:ext uri="{0D108BD9-81ED-4DB2-BD59-A6C34878D82A}">
                    <a16:rowId xmlns:a16="http://schemas.microsoft.com/office/drawing/2014/main" val="855612635"/>
                  </a:ext>
                </a:extLst>
              </a:tr>
              <a:tr h="400129">
                <a:tc>
                  <a:txBody>
                    <a:bodyPr/>
                    <a:lstStyle/>
                    <a:p>
                      <a:pPr algn="ctr"/>
                      <a:r>
                        <a:rPr lang="en-US">
                          <a:solidFill>
                            <a:schemeClr val="tx2"/>
                          </a:solidFill>
                        </a:rPr>
                        <a:t>Success (drone ship)</a:t>
                      </a:r>
                    </a:p>
                  </a:txBody>
                  <a:tcPr anchor="ctr"/>
                </a:tc>
                <a:tc>
                  <a:txBody>
                    <a:bodyPr/>
                    <a:lstStyle/>
                    <a:p>
                      <a:pPr algn="ctr"/>
                      <a:r>
                        <a:rPr lang="en-CN">
                          <a:solidFill>
                            <a:schemeClr val="tx2"/>
                          </a:solidFill>
                        </a:rPr>
                        <a:t>8</a:t>
                      </a:r>
                    </a:p>
                  </a:txBody>
                  <a:tcPr anchor="ctr"/>
                </a:tc>
                <a:extLst>
                  <a:ext uri="{0D108BD9-81ED-4DB2-BD59-A6C34878D82A}">
                    <a16:rowId xmlns:a16="http://schemas.microsoft.com/office/drawing/2014/main" val="467444204"/>
                  </a:ext>
                </a:extLst>
              </a:tr>
              <a:tr h="400129">
                <a:tc>
                  <a:txBody>
                    <a:bodyPr/>
                    <a:lstStyle/>
                    <a:p>
                      <a:pPr algn="ctr"/>
                      <a:r>
                        <a:rPr lang="en-US">
                          <a:solidFill>
                            <a:schemeClr val="tx2"/>
                          </a:solidFill>
                        </a:rPr>
                        <a:t>Success (ground pad)</a:t>
                      </a:r>
                    </a:p>
                  </a:txBody>
                  <a:tcPr anchor="ctr"/>
                </a:tc>
                <a:tc>
                  <a:txBody>
                    <a:bodyPr/>
                    <a:lstStyle/>
                    <a:p>
                      <a:pPr algn="ctr"/>
                      <a:r>
                        <a:rPr lang="en-CN">
                          <a:solidFill>
                            <a:schemeClr val="tx2"/>
                          </a:solidFill>
                        </a:rPr>
                        <a:t>6</a:t>
                      </a:r>
                    </a:p>
                  </a:txBody>
                  <a:tcPr anchor="ctr"/>
                </a:tc>
                <a:extLst>
                  <a:ext uri="{0D108BD9-81ED-4DB2-BD59-A6C34878D82A}">
                    <a16:rowId xmlns:a16="http://schemas.microsoft.com/office/drawing/2014/main" val="2644895834"/>
                  </a:ext>
                </a:extLst>
              </a:tr>
              <a:tr h="400129">
                <a:tc>
                  <a:txBody>
                    <a:bodyPr/>
                    <a:lstStyle/>
                    <a:p>
                      <a:pPr algn="ctr"/>
                      <a:r>
                        <a:rPr lang="en-US">
                          <a:solidFill>
                            <a:schemeClr val="tx2"/>
                          </a:solidFill>
                        </a:rPr>
                        <a:t>Failure (drone ship)</a:t>
                      </a:r>
                    </a:p>
                  </a:txBody>
                  <a:tcPr anchor="ctr"/>
                </a:tc>
                <a:tc>
                  <a:txBody>
                    <a:bodyPr/>
                    <a:lstStyle/>
                    <a:p>
                      <a:pPr algn="ctr"/>
                      <a:r>
                        <a:rPr lang="en-CN">
                          <a:solidFill>
                            <a:schemeClr val="tx2"/>
                          </a:solidFill>
                        </a:rPr>
                        <a:t>4</a:t>
                      </a:r>
                    </a:p>
                  </a:txBody>
                  <a:tcPr anchor="ctr"/>
                </a:tc>
                <a:extLst>
                  <a:ext uri="{0D108BD9-81ED-4DB2-BD59-A6C34878D82A}">
                    <a16:rowId xmlns:a16="http://schemas.microsoft.com/office/drawing/2014/main" val="329083459"/>
                  </a:ext>
                </a:extLst>
              </a:tr>
              <a:tr h="400129">
                <a:tc>
                  <a:txBody>
                    <a:bodyPr/>
                    <a:lstStyle/>
                    <a:p>
                      <a:pPr algn="ctr"/>
                      <a:r>
                        <a:rPr lang="en-US">
                          <a:solidFill>
                            <a:schemeClr val="tx2"/>
                          </a:solidFill>
                        </a:rPr>
                        <a:t>Controlled (ocean)</a:t>
                      </a:r>
                    </a:p>
                  </a:txBody>
                  <a:tcPr anchor="ctr"/>
                </a:tc>
                <a:tc>
                  <a:txBody>
                    <a:bodyPr/>
                    <a:lstStyle/>
                    <a:p>
                      <a:pPr algn="ctr"/>
                      <a:r>
                        <a:rPr lang="en-CN">
                          <a:solidFill>
                            <a:schemeClr val="tx2"/>
                          </a:solidFill>
                        </a:rPr>
                        <a:t>3</a:t>
                      </a:r>
                    </a:p>
                  </a:txBody>
                  <a:tcPr anchor="ctr"/>
                </a:tc>
                <a:extLst>
                  <a:ext uri="{0D108BD9-81ED-4DB2-BD59-A6C34878D82A}">
                    <a16:rowId xmlns:a16="http://schemas.microsoft.com/office/drawing/2014/main" val="1964957863"/>
                  </a:ext>
                </a:extLst>
              </a:tr>
              <a:tr h="400129">
                <a:tc>
                  <a:txBody>
                    <a:bodyPr/>
                    <a:lstStyle/>
                    <a:p>
                      <a:pPr algn="ctr"/>
                      <a:r>
                        <a:rPr lang="en-US">
                          <a:solidFill>
                            <a:schemeClr val="tx2"/>
                          </a:solidFill>
                        </a:rPr>
                        <a:t>Failure</a:t>
                      </a:r>
                    </a:p>
                  </a:txBody>
                  <a:tcPr anchor="ctr"/>
                </a:tc>
                <a:tc>
                  <a:txBody>
                    <a:bodyPr/>
                    <a:lstStyle/>
                    <a:p>
                      <a:pPr algn="ctr"/>
                      <a:r>
                        <a:rPr lang="en-CN">
                          <a:solidFill>
                            <a:schemeClr val="tx2"/>
                          </a:solidFill>
                        </a:rPr>
                        <a:t>3</a:t>
                      </a:r>
                    </a:p>
                  </a:txBody>
                  <a:tcPr anchor="ctr"/>
                </a:tc>
                <a:extLst>
                  <a:ext uri="{0D108BD9-81ED-4DB2-BD59-A6C34878D82A}">
                    <a16:rowId xmlns:a16="http://schemas.microsoft.com/office/drawing/2014/main" val="1181633975"/>
                  </a:ext>
                </a:extLst>
              </a:tr>
              <a:tr h="400129">
                <a:tc>
                  <a:txBody>
                    <a:bodyPr/>
                    <a:lstStyle/>
                    <a:p>
                      <a:pPr algn="ctr"/>
                      <a:r>
                        <a:rPr lang="en-US">
                          <a:solidFill>
                            <a:schemeClr val="tx2"/>
                          </a:solidFill>
                        </a:rPr>
                        <a:t>Failure (parachute)</a:t>
                      </a:r>
                    </a:p>
                  </a:txBody>
                  <a:tcPr anchor="ctr"/>
                </a:tc>
                <a:tc>
                  <a:txBody>
                    <a:bodyPr/>
                    <a:lstStyle/>
                    <a:p>
                      <a:pPr algn="ctr"/>
                      <a:r>
                        <a:rPr lang="en-CN">
                          <a:solidFill>
                            <a:schemeClr val="tx2"/>
                          </a:solidFill>
                        </a:rPr>
                        <a:t>2</a:t>
                      </a:r>
                    </a:p>
                  </a:txBody>
                  <a:tcPr anchor="ctr"/>
                </a:tc>
                <a:extLst>
                  <a:ext uri="{0D108BD9-81ED-4DB2-BD59-A6C34878D82A}">
                    <a16:rowId xmlns:a16="http://schemas.microsoft.com/office/drawing/2014/main" val="1545505965"/>
                  </a:ext>
                </a:extLst>
              </a:tr>
              <a:tr h="400129">
                <a:tc>
                  <a:txBody>
                    <a:bodyPr/>
                    <a:lstStyle/>
                    <a:p>
                      <a:pPr algn="ctr"/>
                      <a:r>
                        <a:rPr lang="en-US">
                          <a:solidFill>
                            <a:schemeClr val="tx2"/>
                          </a:solidFill>
                        </a:rPr>
                        <a:t>No attempt</a:t>
                      </a:r>
                    </a:p>
                  </a:txBody>
                  <a:tcPr anchor="ctr"/>
                </a:tc>
                <a:tc>
                  <a:txBody>
                    <a:bodyPr/>
                    <a:lstStyle/>
                    <a:p>
                      <a:pPr algn="ctr"/>
                      <a:r>
                        <a:rPr lang="en-CN" dirty="0">
                          <a:solidFill>
                            <a:schemeClr val="tx2"/>
                          </a:solidFill>
                        </a:rPr>
                        <a:t>1</a:t>
                      </a:r>
                    </a:p>
                  </a:txBody>
                  <a:tcPr anchor="ctr"/>
                </a:tc>
                <a:extLst>
                  <a:ext uri="{0D108BD9-81ED-4DB2-BD59-A6C34878D82A}">
                    <a16:rowId xmlns:a16="http://schemas.microsoft.com/office/drawing/2014/main" val="3916089255"/>
                  </a:ext>
                </a:extLst>
              </a:tr>
            </a:tbl>
          </a:graphicData>
        </a:graphic>
      </p:graphicFrame>
      <p:sp>
        <p:nvSpPr>
          <p:cNvPr id="9" name="TextBox 8">
            <a:extLst>
              <a:ext uri="{FF2B5EF4-FFF2-40B4-BE49-F238E27FC236}">
                <a16:creationId xmlns:a16="http://schemas.microsoft.com/office/drawing/2014/main" id="{CC979E64-FDF8-55D2-56BC-6392800EE4C4}"/>
              </a:ext>
            </a:extLst>
          </p:cNvPr>
          <p:cNvSpPr txBox="1"/>
          <p:nvPr/>
        </p:nvSpPr>
        <p:spPr>
          <a:xfrm>
            <a:off x="770011" y="1670001"/>
            <a:ext cx="4756730" cy="646331"/>
          </a:xfrm>
          <a:prstGeom prst="rect">
            <a:avLst/>
          </a:prstGeom>
          <a:noFill/>
        </p:spPr>
        <p:txBody>
          <a:bodyPr wrap="square">
            <a:spAutoFit/>
          </a:bodyPr>
          <a:lstStyle/>
          <a:p>
            <a:r>
              <a:rPr lang="en-US" sz="1800" dirty="0">
                <a:solidFill>
                  <a:schemeClr val="tx2"/>
                </a:solidFill>
                <a:latin typeface="Abadi"/>
              </a:rPr>
              <a:t>Rank the count of landing outcomes </a:t>
            </a:r>
            <a:r>
              <a:rPr lang="en-US" dirty="0">
                <a:solidFill>
                  <a:schemeClr val="tx2"/>
                </a:solidFill>
                <a:latin typeface="Abadi"/>
              </a:rPr>
              <a:t>between the date 2010-06-04 and 2017-03-20</a:t>
            </a:r>
            <a:r>
              <a:rPr lang="en-US" sz="1800" dirty="0">
                <a:solidFill>
                  <a:schemeClr val="tx2"/>
                </a:solidFill>
                <a:latin typeface="Abadi"/>
              </a:rPr>
              <a:t>: </a:t>
            </a:r>
            <a:endParaRPr lang="en-CN" dirty="0">
              <a:solidFill>
                <a:schemeClr val="tx2"/>
              </a:solidFil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6AE1E-AAC6-3980-95BD-842CD9586C15}"/>
              </a:ext>
            </a:extLst>
          </p:cNvPr>
          <p:cNvSpPr>
            <a:spLocks noGrp="1"/>
          </p:cNvSpPr>
          <p:nvPr>
            <p:ph type="title"/>
          </p:nvPr>
        </p:nvSpPr>
        <p:spPr/>
        <p:txBody>
          <a:bodyPr/>
          <a:lstStyle/>
          <a:p>
            <a:r>
              <a:rPr lang="en-US" dirty="0"/>
              <a:t>Part 3</a:t>
            </a:r>
          </a:p>
        </p:txBody>
      </p:sp>
      <p:sp>
        <p:nvSpPr>
          <p:cNvPr id="3" name="Text Placeholder 2">
            <a:extLst>
              <a:ext uri="{FF2B5EF4-FFF2-40B4-BE49-F238E27FC236}">
                <a16:creationId xmlns:a16="http://schemas.microsoft.com/office/drawing/2014/main" id="{4BC26B16-E0C5-BD63-8DC6-EAB6AE79155B}"/>
              </a:ext>
            </a:extLst>
          </p:cNvPr>
          <p:cNvSpPr>
            <a:spLocks noGrp="1"/>
          </p:cNvSpPr>
          <p:nvPr>
            <p:ph type="body" idx="1"/>
          </p:nvPr>
        </p:nvSpPr>
        <p:spPr/>
        <p:txBody>
          <a:bodyPr/>
          <a:lstStyle/>
          <a:p>
            <a:r>
              <a:rPr lang="en-US" dirty="0" err="1"/>
              <a:t>Lauch</a:t>
            </a:r>
            <a:r>
              <a:rPr lang="en-US" dirty="0"/>
              <a:t> Sites Proximities Analysis</a:t>
            </a:r>
          </a:p>
        </p:txBody>
      </p:sp>
    </p:spTree>
    <p:extLst>
      <p:ext uri="{BB962C8B-B14F-4D97-AF65-F5344CB8AC3E}">
        <p14:creationId xmlns:p14="http://schemas.microsoft.com/office/powerpoint/2010/main" val="3593731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Launch Sites on Maps</a:t>
            </a:r>
          </a:p>
        </p:txBody>
      </p:sp>
      <p:pic>
        <p:nvPicPr>
          <p:cNvPr id="6" name="Picture 5" descr="Map&#10;&#10;Description automatically generated">
            <a:extLst>
              <a:ext uri="{FF2B5EF4-FFF2-40B4-BE49-F238E27FC236}">
                <a16:creationId xmlns:a16="http://schemas.microsoft.com/office/drawing/2014/main" id="{616B6A78-493B-C46D-990D-DFB2069299C8}"/>
              </a:ext>
            </a:extLst>
          </p:cNvPr>
          <p:cNvPicPr>
            <a:picLocks noChangeAspect="1"/>
          </p:cNvPicPr>
          <p:nvPr/>
        </p:nvPicPr>
        <p:blipFill>
          <a:blip r:embed="rId4"/>
          <a:stretch>
            <a:fillRect/>
          </a:stretch>
        </p:blipFill>
        <p:spPr>
          <a:xfrm>
            <a:off x="4216899" y="1699958"/>
            <a:ext cx="7178389" cy="4001597"/>
          </a:xfrm>
          <a:prstGeom prst="rect">
            <a:avLst/>
          </a:prstGeom>
        </p:spPr>
      </p:pic>
      <p:graphicFrame>
        <p:nvGraphicFramePr>
          <p:cNvPr id="7" name="Table 6">
            <a:extLst>
              <a:ext uri="{FF2B5EF4-FFF2-40B4-BE49-F238E27FC236}">
                <a16:creationId xmlns:a16="http://schemas.microsoft.com/office/drawing/2014/main" id="{CC969115-0D1C-DC9A-05AD-B237D3D568DE}"/>
              </a:ext>
            </a:extLst>
          </p:cNvPr>
          <p:cNvGraphicFramePr>
            <a:graphicFrameLocks noGrp="1"/>
          </p:cNvGraphicFramePr>
          <p:nvPr>
            <p:extLst>
              <p:ext uri="{D42A27DB-BD31-4B8C-83A1-F6EECF244321}">
                <p14:modId xmlns:p14="http://schemas.microsoft.com/office/powerpoint/2010/main" val="118383826"/>
              </p:ext>
            </p:extLst>
          </p:nvPr>
        </p:nvGraphicFramePr>
        <p:xfrm>
          <a:off x="257932" y="3429000"/>
          <a:ext cx="3776075" cy="2276678"/>
        </p:xfrm>
        <a:graphic>
          <a:graphicData uri="http://schemas.openxmlformats.org/drawingml/2006/table">
            <a:tbl>
              <a:tblPr firstRow="1">
                <a:tableStyleId>{5FD0F851-EC5A-4D38-B0AD-8093EC10F338}</a:tableStyleId>
              </a:tblPr>
              <a:tblGrid>
                <a:gridCol w="1219200">
                  <a:extLst>
                    <a:ext uri="{9D8B030D-6E8A-4147-A177-3AD203B41FA5}">
                      <a16:colId xmlns:a16="http://schemas.microsoft.com/office/drawing/2014/main" val="2117500740"/>
                    </a:ext>
                  </a:extLst>
                </a:gridCol>
                <a:gridCol w="1264024">
                  <a:extLst>
                    <a:ext uri="{9D8B030D-6E8A-4147-A177-3AD203B41FA5}">
                      <a16:colId xmlns:a16="http://schemas.microsoft.com/office/drawing/2014/main" val="645034839"/>
                    </a:ext>
                  </a:extLst>
                </a:gridCol>
                <a:gridCol w="1292851">
                  <a:extLst>
                    <a:ext uri="{9D8B030D-6E8A-4147-A177-3AD203B41FA5}">
                      <a16:colId xmlns:a16="http://schemas.microsoft.com/office/drawing/2014/main" val="147316883"/>
                    </a:ext>
                  </a:extLst>
                </a:gridCol>
              </a:tblGrid>
              <a:tr h="454511">
                <a:tc>
                  <a:txBody>
                    <a:bodyPr/>
                    <a:lstStyle/>
                    <a:p>
                      <a:pPr algn="ctr"/>
                      <a:r>
                        <a:rPr lang="en-US" sz="1400">
                          <a:solidFill>
                            <a:schemeClr val="tx2"/>
                          </a:solidFill>
                          <a:effectLst/>
                        </a:rPr>
                        <a:t>Launch Site</a:t>
                      </a:r>
                    </a:p>
                  </a:txBody>
                  <a:tcPr marL="76593" marR="76593" marT="15957" marB="15957" anchor="ctr"/>
                </a:tc>
                <a:tc>
                  <a:txBody>
                    <a:bodyPr/>
                    <a:lstStyle/>
                    <a:p>
                      <a:pPr algn="ctr"/>
                      <a:r>
                        <a:rPr lang="en-US" sz="1400">
                          <a:solidFill>
                            <a:schemeClr val="tx2"/>
                          </a:solidFill>
                          <a:effectLst/>
                        </a:rPr>
                        <a:t>Lat</a:t>
                      </a:r>
                    </a:p>
                  </a:txBody>
                  <a:tcPr marL="76593" marR="76593" marT="15957" marB="15957" anchor="ctr"/>
                </a:tc>
                <a:tc>
                  <a:txBody>
                    <a:bodyPr/>
                    <a:lstStyle/>
                    <a:p>
                      <a:pPr algn="ctr"/>
                      <a:r>
                        <a:rPr lang="en-US" sz="1400">
                          <a:solidFill>
                            <a:schemeClr val="tx2"/>
                          </a:solidFill>
                          <a:effectLst/>
                        </a:rPr>
                        <a:t>Long</a:t>
                      </a:r>
                    </a:p>
                  </a:txBody>
                  <a:tcPr marL="76593" marR="76593" marT="15957" marB="15957" anchor="ctr"/>
                </a:tc>
                <a:extLst>
                  <a:ext uri="{0D108BD9-81ED-4DB2-BD59-A6C34878D82A}">
                    <a16:rowId xmlns:a16="http://schemas.microsoft.com/office/drawing/2014/main" val="4205058629"/>
                  </a:ext>
                </a:extLst>
              </a:tr>
              <a:tr h="454511">
                <a:tc>
                  <a:txBody>
                    <a:bodyPr/>
                    <a:lstStyle/>
                    <a:p>
                      <a:pPr algn="ctr"/>
                      <a:r>
                        <a:rPr lang="en-US" sz="1400" b="0" dirty="0">
                          <a:solidFill>
                            <a:schemeClr val="tx2"/>
                          </a:solidFill>
                          <a:effectLst/>
                        </a:rPr>
                        <a:t>CCAFS LC-40</a:t>
                      </a:r>
                    </a:p>
                  </a:txBody>
                  <a:tcPr marL="76593" marR="76593" marT="15957" marB="15957" anchor="ctr"/>
                </a:tc>
                <a:tc>
                  <a:txBody>
                    <a:bodyPr/>
                    <a:lstStyle/>
                    <a:p>
                      <a:pPr algn="ctr"/>
                      <a:r>
                        <a:rPr lang="en-CN" sz="1400" b="0" dirty="0">
                          <a:solidFill>
                            <a:schemeClr val="tx2"/>
                          </a:solidFill>
                          <a:effectLst/>
                        </a:rPr>
                        <a:t>28.56230197</a:t>
                      </a:r>
                    </a:p>
                  </a:txBody>
                  <a:tcPr marL="76593" marR="76593" marT="15957" marB="15957" anchor="ctr"/>
                </a:tc>
                <a:tc>
                  <a:txBody>
                    <a:bodyPr/>
                    <a:lstStyle/>
                    <a:p>
                      <a:pPr algn="ctr"/>
                      <a:r>
                        <a:rPr lang="en-CN" sz="1400" b="0">
                          <a:solidFill>
                            <a:schemeClr val="tx2"/>
                          </a:solidFill>
                          <a:effectLst/>
                        </a:rPr>
                        <a:t>-80.57735648</a:t>
                      </a:r>
                    </a:p>
                  </a:txBody>
                  <a:tcPr marL="76593" marR="76593" marT="15957" marB="15957" anchor="ctr"/>
                </a:tc>
                <a:extLst>
                  <a:ext uri="{0D108BD9-81ED-4DB2-BD59-A6C34878D82A}">
                    <a16:rowId xmlns:a16="http://schemas.microsoft.com/office/drawing/2014/main" val="2165595411"/>
                  </a:ext>
                </a:extLst>
              </a:tr>
              <a:tr h="454511">
                <a:tc>
                  <a:txBody>
                    <a:bodyPr/>
                    <a:lstStyle/>
                    <a:p>
                      <a:pPr algn="ctr"/>
                      <a:r>
                        <a:rPr lang="en-US" sz="1400" b="0">
                          <a:solidFill>
                            <a:schemeClr val="tx2"/>
                          </a:solidFill>
                          <a:effectLst/>
                        </a:rPr>
                        <a:t>CCAFS SLC-40</a:t>
                      </a:r>
                    </a:p>
                  </a:txBody>
                  <a:tcPr marL="76593" marR="76593" marT="15957" marB="15957" anchor="ctr"/>
                </a:tc>
                <a:tc>
                  <a:txBody>
                    <a:bodyPr/>
                    <a:lstStyle/>
                    <a:p>
                      <a:pPr algn="ctr"/>
                      <a:r>
                        <a:rPr lang="en-CN" sz="1400" b="0" dirty="0">
                          <a:solidFill>
                            <a:schemeClr val="tx2"/>
                          </a:solidFill>
                          <a:effectLst/>
                        </a:rPr>
                        <a:t>28.56319718</a:t>
                      </a:r>
                    </a:p>
                  </a:txBody>
                  <a:tcPr marL="76593" marR="76593" marT="15957" marB="15957" anchor="ctr"/>
                </a:tc>
                <a:tc>
                  <a:txBody>
                    <a:bodyPr/>
                    <a:lstStyle/>
                    <a:p>
                      <a:pPr algn="ctr"/>
                      <a:r>
                        <a:rPr lang="en-CN" sz="1400" b="0" dirty="0">
                          <a:solidFill>
                            <a:schemeClr val="tx2"/>
                          </a:solidFill>
                          <a:effectLst/>
                        </a:rPr>
                        <a:t>-80.57682003</a:t>
                      </a:r>
                    </a:p>
                  </a:txBody>
                  <a:tcPr marL="76593" marR="76593" marT="15957" marB="15957" anchor="ctr"/>
                </a:tc>
                <a:extLst>
                  <a:ext uri="{0D108BD9-81ED-4DB2-BD59-A6C34878D82A}">
                    <a16:rowId xmlns:a16="http://schemas.microsoft.com/office/drawing/2014/main" val="4198552269"/>
                  </a:ext>
                </a:extLst>
              </a:tr>
              <a:tr h="454511">
                <a:tc>
                  <a:txBody>
                    <a:bodyPr/>
                    <a:lstStyle/>
                    <a:p>
                      <a:pPr algn="ctr"/>
                      <a:r>
                        <a:rPr lang="en-US" sz="1400" b="0">
                          <a:solidFill>
                            <a:schemeClr val="tx2"/>
                          </a:solidFill>
                          <a:effectLst/>
                        </a:rPr>
                        <a:t>KSC LC-39A</a:t>
                      </a:r>
                    </a:p>
                  </a:txBody>
                  <a:tcPr marL="76593" marR="76593" marT="15957" marB="15957" anchor="ctr"/>
                </a:tc>
                <a:tc>
                  <a:txBody>
                    <a:bodyPr/>
                    <a:lstStyle/>
                    <a:p>
                      <a:pPr algn="ctr"/>
                      <a:r>
                        <a:rPr lang="en-CN" sz="1400" b="0">
                          <a:solidFill>
                            <a:schemeClr val="tx2"/>
                          </a:solidFill>
                          <a:effectLst/>
                        </a:rPr>
                        <a:t>28.57325457</a:t>
                      </a:r>
                    </a:p>
                  </a:txBody>
                  <a:tcPr marL="76593" marR="76593" marT="15957" marB="15957" anchor="ctr"/>
                </a:tc>
                <a:tc>
                  <a:txBody>
                    <a:bodyPr/>
                    <a:lstStyle/>
                    <a:p>
                      <a:pPr algn="ctr"/>
                      <a:r>
                        <a:rPr lang="en-CN" sz="1400" b="0" dirty="0">
                          <a:solidFill>
                            <a:schemeClr val="tx2"/>
                          </a:solidFill>
                          <a:effectLst/>
                        </a:rPr>
                        <a:t>-80.64689529</a:t>
                      </a:r>
                    </a:p>
                  </a:txBody>
                  <a:tcPr marL="76593" marR="76593" marT="15957" marB="15957" anchor="ctr"/>
                </a:tc>
                <a:extLst>
                  <a:ext uri="{0D108BD9-81ED-4DB2-BD59-A6C34878D82A}">
                    <a16:rowId xmlns:a16="http://schemas.microsoft.com/office/drawing/2014/main" val="3870405854"/>
                  </a:ext>
                </a:extLst>
              </a:tr>
              <a:tr h="454511">
                <a:tc>
                  <a:txBody>
                    <a:bodyPr/>
                    <a:lstStyle/>
                    <a:p>
                      <a:pPr algn="ctr"/>
                      <a:r>
                        <a:rPr lang="en-US" sz="1400" dirty="0">
                          <a:solidFill>
                            <a:schemeClr val="accent1"/>
                          </a:solidFill>
                          <a:effectLst/>
                        </a:rPr>
                        <a:t>VAFB SLC-4E</a:t>
                      </a:r>
                    </a:p>
                  </a:txBody>
                  <a:tcPr marL="76593" marR="76593" marT="15957" marB="15957" anchor="ctr"/>
                </a:tc>
                <a:tc>
                  <a:txBody>
                    <a:bodyPr/>
                    <a:lstStyle/>
                    <a:p>
                      <a:pPr algn="ctr"/>
                      <a:r>
                        <a:rPr lang="en-CN" sz="1400" dirty="0">
                          <a:solidFill>
                            <a:schemeClr val="accent1"/>
                          </a:solidFill>
                          <a:effectLst/>
                        </a:rPr>
                        <a:t>34.63283416</a:t>
                      </a:r>
                    </a:p>
                  </a:txBody>
                  <a:tcPr marL="76593" marR="76593" marT="15957" marB="15957" anchor="ctr"/>
                </a:tc>
                <a:tc>
                  <a:txBody>
                    <a:bodyPr/>
                    <a:lstStyle/>
                    <a:p>
                      <a:pPr algn="ctr"/>
                      <a:r>
                        <a:rPr lang="en-CN" sz="1400" dirty="0">
                          <a:solidFill>
                            <a:schemeClr val="accent1"/>
                          </a:solidFill>
                          <a:effectLst/>
                        </a:rPr>
                        <a:t>-120.6107455</a:t>
                      </a:r>
                    </a:p>
                  </a:txBody>
                  <a:tcPr marL="76593" marR="76593" marT="15957" marB="15957" anchor="ctr"/>
                </a:tc>
                <a:extLst>
                  <a:ext uri="{0D108BD9-81ED-4DB2-BD59-A6C34878D82A}">
                    <a16:rowId xmlns:a16="http://schemas.microsoft.com/office/drawing/2014/main" val="3973654145"/>
                  </a:ext>
                </a:extLst>
              </a:tr>
            </a:tbl>
          </a:graphicData>
        </a:graphic>
      </p:graphicFrame>
      <p:sp>
        <p:nvSpPr>
          <p:cNvPr id="9" name="TextBox 8">
            <a:extLst>
              <a:ext uri="{FF2B5EF4-FFF2-40B4-BE49-F238E27FC236}">
                <a16:creationId xmlns:a16="http://schemas.microsoft.com/office/drawing/2014/main" id="{0B672F23-190E-B04A-8B47-062185DB917A}"/>
              </a:ext>
            </a:extLst>
          </p:cNvPr>
          <p:cNvSpPr txBox="1"/>
          <p:nvPr/>
        </p:nvSpPr>
        <p:spPr>
          <a:xfrm>
            <a:off x="805685" y="1908289"/>
            <a:ext cx="2235573"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latin typeface="Abadi"/>
              </a:rPr>
              <a:t>Three in the east</a:t>
            </a:r>
          </a:p>
          <a:p>
            <a:pPr marL="285750" indent="-285750">
              <a:buFont typeface="Arial" panose="020B0604020202020204" pitchFamily="34" charset="0"/>
              <a:buChar char="•"/>
            </a:pPr>
            <a:r>
              <a:rPr lang="en-US" dirty="0">
                <a:solidFill>
                  <a:schemeClr val="tx2"/>
                </a:solidFill>
                <a:latin typeface="Abadi"/>
              </a:rPr>
              <a:t>One in the west</a:t>
            </a:r>
          </a:p>
          <a:p>
            <a:pPr marL="285750" indent="-285750">
              <a:buFont typeface="Arial" panose="020B0604020202020204" pitchFamily="34" charset="0"/>
              <a:buChar char="•"/>
            </a:pPr>
            <a:r>
              <a:rPr lang="en-US" dirty="0">
                <a:solidFill>
                  <a:schemeClr val="tx2"/>
                </a:solidFill>
                <a:latin typeface="Abadi"/>
              </a:rPr>
              <a:t>All in the south</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Display Launch Outcome by Color</a:t>
            </a:r>
          </a:p>
        </p:txBody>
      </p:sp>
      <p:pic>
        <p:nvPicPr>
          <p:cNvPr id="7" name="Picture 6" descr="Map&#10;&#10;Description automatically generated">
            <a:extLst>
              <a:ext uri="{FF2B5EF4-FFF2-40B4-BE49-F238E27FC236}">
                <a16:creationId xmlns:a16="http://schemas.microsoft.com/office/drawing/2014/main" id="{7097AC19-BAB1-FC50-8B17-9E6EBFED230C}"/>
              </a:ext>
            </a:extLst>
          </p:cNvPr>
          <p:cNvPicPr>
            <a:picLocks noChangeAspect="1"/>
          </p:cNvPicPr>
          <p:nvPr/>
        </p:nvPicPr>
        <p:blipFill rotWithShape="1">
          <a:blip r:embed="rId4"/>
          <a:srcRect l="6060" t="8427" r="46233" b="3349"/>
          <a:stretch/>
        </p:blipFill>
        <p:spPr>
          <a:xfrm>
            <a:off x="5930154" y="1646814"/>
            <a:ext cx="2554942" cy="2076727"/>
          </a:xfrm>
          <a:prstGeom prst="rect">
            <a:avLst/>
          </a:prstGeom>
        </p:spPr>
      </p:pic>
      <p:pic>
        <p:nvPicPr>
          <p:cNvPr id="12" name="Picture 11" descr="Diagram&#10;&#10;Description automatically generated with medium confidence">
            <a:extLst>
              <a:ext uri="{FF2B5EF4-FFF2-40B4-BE49-F238E27FC236}">
                <a16:creationId xmlns:a16="http://schemas.microsoft.com/office/drawing/2014/main" id="{A5FC31D2-01F6-1387-8E40-A64CEDD3D05F}"/>
              </a:ext>
            </a:extLst>
          </p:cNvPr>
          <p:cNvPicPr>
            <a:picLocks noChangeAspect="1"/>
          </p:cNvPicPr>
          <p:nvPr/>
        </p:nvPicPr>
        <p:blipFill rotWithShape="1">
          <a:blip r:embed="rId5"/>
          <a:srcRect l="19711" r="32708"/>
          <a:stretch/>
        </p:blipFill>
        <p:spPr>
          <a:xfrm>
            <a:off x="8737393" y="3979581"/>
            <a:ext cx="2548218" cy="2076727"/>
          </a:xfrm>
          <a:prstGeom prst="rect">
            <a:avLst/>
          </a:prstGeom>
        </p:spPr>
      </p:pic>
      <p:pic>
        <p:nvPicPr>
          <p:cNvPr id="14" name="Picture 13" descr="Diagram, schematic&#10;&#10;Description automatically generated">
            <a:extLst>
              <a:ext uri="{FF2B5EF4-FFF2-40B4-BE49-F238E27FC236}">
                <a16:creationId xmlns:a16="http://schemas.microsoft.com/office/drawing/2014/main" id="{9BFEB79D-2CA1-0F10-C237-5361E2879158}"/>
              </a:ext>
            </a:extLst>
          </p:cNvPr>
          <p:cNvPicPr>
            <a:picLocks noChangeAspect="1"/>
          </p:cNvPicPr>
          <p:nvPr/>
        </p:nvPicPr>
        <p:blipFill rotWithShape="1">
          <a:blip r:embed="rId6"/>
          <a:srcRect l="23152" t="11046" r="23746" b="-29"/>
          <a:stretch/>
        </p:blipFill>
        <p:spPr>
          <a:xfrm>
            <a:off x="5930153" y="3979581"/>
            <a:ext cx="2554942" cy="2081256"/>
          </a:xfrm>
          <a:prstGeom prst="rect">
            <a:avLst/>
          </a:prstGeom>
        </p:spPr>
      </p:pic>
      <p:pic>
        <p:nvPicPr>
          <p:cNvPr id="16" name="Picture 15" descr="Map&#10;&#10;Description automatically generated">
            <a:extLst>
              <a:ext uri="{FF2B5EF4-FFF2-40B4-BE49-F238E27FC236}">
                <a16:creationId xmlns:a16="http://schemas.microsoft.com/office/drawing/2014/main" id="{F7061C86-C22C-A461-6364-43F9CBCF5375}"/>
              </a:ext>
            </a:extLst>
          </p:cNvPr>
          <p:cNvPicPr>
            <a:picLocks noChangeAspect="1"/>
          </p:cNvPicPr>
          <p:nvPr/>
        </p:nvPicPr>
        <p:blipFill rotWithShape="1">
          <a:blip r:embed="rId7"/>
          <a:srcRect l="23146" t="4799" r="42043" b="2351"/>
          <a:stretch/>
        </p:blipFill>
        <p:spPr>
          <a:xfrm>
            <a:off x="8737393" y="1632817"/>
            <a:ext cx="2548218" cy="2090724"/>
          </a:xfrm>
          <a:prstGeom prst="rect">
            <a:avLst/>
          </a:prstGeom>
        </p:spPr>
      </p:pic>
      <p:sp>
        <p:nvSpPr>
          <p:cNvPr id="18" name="TextBox 17">
            <a:extLst>
              <a:ext uri="{FF2B5EF4-FFF2-40B4-BE49-F238E27FC236}">
                <a16:creationId xmlns:a16="http://schemas.microsoft.com/office/drawing/2014/main" id="{DB9CFF03-DA81-C71B-17E5-E67C11F639BF}"/>
              </a:ext>
            </a:extLst>
          </p:cNvPr>
          <p:cNvSpPr txBox="1"/>
          <p:nvPr/>
        </p:nvSpPr>
        <p:spPr>
          <a:xfrm>
            <a:off x="770011" y="1887141"/>
            <a:ext cx="4797071" cy="1836400"/>
          </a:xfrm>
          <a:prstGeom prst="rect">
            <a:avLst/>
          </a:prstGeom>
          <a:noFill/>
        </p:spPr>
        <p:txBody>
          <a:bodyPr wrap="square">
            <a:spAutoFit/>
          </a:bodyPr>
          <a:lstStyle/>
          <a:p>
            <a:pPr>
              <a:lnSpc>
                <a:spcPct val="100000"/>
              </a:lnSpc>
              <a:spcBef>
                <a:spcPts val="1400"/>
              </a:spcBef>
            </a:pPr>
            <a:r>
              <a:rPr lang="en-US" sz="1800" dirty="0">
                <a:solidFill>
                  <a:schemeClr val="tx2"/>
                </a:solidFill>
                <a:latin typeface="Abadi"/>
              </a:rPr>
              <a:t>From the color labels, we can easily see </a:t>
            </a:r>
          </a:p>
          <a:p>
            <a:pPr marL="285750" indent="-285750">
              <a:lnSpc>
                <a:spcPct val="100000"/>
              </a:lnSpc>
              <a:spcBef>
                <a:spcPts val="1400"/>
              </a:spcBef>
              <a:buFont typeface="Wingdings" pitchFamily="2" charset="2"/>
              <a:buChar char="Ø"/>
            </a:pPr>
            <a:r>
              <a:rPr lang="en-US" dirty="0">
                <a:solidFill>
                  <a:schemeClr val="tx2"/>
                </a:solidFill>
                <a:latin typeface="Abadi"/>
              </a:rPr>
              <a:t>KSC LC-39A has a rather higher success rate</a:t>
            </a:r>
          </a:p>
          <a:p>
            <a:pPr marL="285750" indent="-285750">
              <a:lnSpc>
                <a:spcPct val="100000"/>
              </a:lnSpc>
              <a:spcBef>
                <a:spcPts val="1400"/>
              </a:spcBef>
              <a:buFont typeface="Wingdings" pitchFamily="2" charset="2"/>
              <a:buChar char="Ø"/>
            </a:pPr>
            <a:r>
              <a:rPr lang="en-US" dirty="0">
                <a:solidFill>
                  <a:schemeClr val="tx2"/>
                </a:solidFill>
                <a:latin typeface="Abadi"/>
              </a:rPr>
              <a:t>Whereas CCAFS LC-40 and CCAFS SLC-40 have much lower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Show Distance to Proximities</a:t>
            </a:r>
          </a:p>
        </p:txBody>
      </p:sp>
      <p:pic>
        <p:nvPicPr>
          <p:cNvPr id="4" name="Picture 3" descr="Diagram&#10;&#10;Description automatically generated">
            <a:extLst>
              <a:ext uri="{FF2B5EF4-FFF2-40B4-BE49-F238E27FC236}">
                <a16:creationId xmlns:a16="http://schemas.microsoft.com/office/drawing/2014/main" id="{99B600DD-C353-5D77-2FA4-87CD3A40DFCD}"/>
              </a:ext>
            </a:extLst>
          </p:cNvPr>
          <p:cNvPicPr>
            <a:picLocks noChangeAspect="1"/>
          </p:cNvPicPr>
          <p:nvPr/>
        </p:nvPicPr>
        <p:blipFill>
          <a:blip r:embed="rId4"/>
          <a:stretch>
            <a:fillRect/>
          </a:stretch>
        </p:blipFill>
        <p:spPr>
          <a:xfrm>
            <a:off x="4729929" y="1401504"/>
            <a:ext cx="6519699" cy="4624069"/>
          </a:xfrm>
          <a:prstGeom prst="rect">
            <a:avLst/>
          </a:prstGeom>
        </p:spPr>
      </p:pic>
      <p:sp>
        <p:nvSpPr>
          <p:cNvPr id="6" name="TextBox 5">
            <a:extLst>
              <a:ext uri="{FF2B5EF4-FFF2-40B4-BE49-F238E27FC236}">
                <a16:creationId xmlns:a16="http://schemas.microsoft.com/office/drawing/2014/main" id="{43FA8A0B-A8B5-A2C3-73C0-103C15DA0563}"/>
              </a:ext>
            </a:extLst>
          </p:cNvPr>
          <p:cNvSpPr txBox="1"/>
          <p:nvPr/>
        </p:nvSpPr>
        <p:spPr>
          <a:xfrm>
            <a:off x="770011" y="1956802"/>
            <a:ext cx="3654071" cy="2944396"/>
          </a:xfrm>
          <a:prstGeom prst="rect">
            <a:avLst/>
          </a:prstGeom>
          <a:noFill/>
        </p:spPr>
        <p:txBody>
          <a:bodyPr wrap="square">
            <a:spAutoFit/>
          </a:bodyPr>
          <a:lstStyle/>
          <a:p>
            <a:pPr marL="285750" indent="-285750">
              <a:lnSpc>
                <a:spcPct val="100000"/>
              </a:lnSpc>
              <a:spcBef>
                <a:spcPts val="1400"/>
              </a:spcBef>
              <a:buFont typeface="Wingdings" pitchFamily="2" charset="2"/>
              <a:buChar char="v"/>
            </a:pPr>
            <a:r>
              <a:rPr lang="en-US" sz="1800" dirty="0">
                <a:solidFill>
                  <a:schemeClr val="tx2"/>
                </a:solidFill>
                <a:latin typeface="Abadi"/>
              </a:rPr>
              <a:t>The distance from KSC LC-39A to the nearest shuttle landing facility is about 4.16 km.</a:t>
            </a:r>
          </a:p>
          <a:p>
            <a:pPr marL="285750" indent="-285750">
              <a:lnSpc>
                <a:spcPct val="100000"/>
              </a:lnSpc>
              <a:spcBef>
                <a:spcPts val="1400"/>
              </a:spcBef>
              <a:buFont typeface="Wingdings" pitchFamily="2" charset="2"/>
              <a:buChar char="v"/>
            </a:pPr>
            <a:r>
              <a:rPr lang="en-US" dirty="0">
                <a:solidFill>
                  <a:schemeClr val="tx2"/>
                </a:solidFill>
                <a:latin typeface="Abadi"/>
              </a:rPr>
              <a:t>The distance from KSC LC-39A to the nearest highway is less than 1 km.</a:t>
            </a:r>
          </a:p>
          <a:p>
            <a:pPr marL="285750" indent="-285750">
              <a:lnSpc>
                <a:spcPct val="100000"/>
              </a:lnSpc>
              <a:spcBef>
                <a:spcPts val="1400"/>
              </a:spcBef>
              <a:buFont typeface="Wingdings" pitchFamily="2" charset="2"/>
              <a:buChar char="v"/>
            </a:pPr>
            <a:r>
              <a:rPr lang="en-US" dirty="0">
                <a:solidFill>
                  <a:schemeClr val="tx2"/>
                </a:solidFill>
                <a:latin typeface="Abadi"/>
              </a:rPr>
              <a:t>The distance from KSC LC-39A to the coastline is around 6.5 km.</a:t>
            </a:r>
            <a:endParaRPr lang="en-US" sz="1800" dirty="0">
              <a:solidFill>
                <a:schemeClr val="tx2"/>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4A25-DA6B-B05C-468C-50E18F736089}"/>
              </a:ext>
            </a:extLst>
          </p:cNvPr>
          <p:cNvSpPr>
            <a:spLocks noGrp="1"/>
          </p:cNvSpPr>
          <p:nvPr>
            <p:ph type="title"/>
          </p:nvPr>
        </p:nvSpPr>
        <p:spPr/>
        <p:txBody>
          <a:bodyPr/>
          <a:lstStyle/>
          <a:p>
            <a:r>
              <a:rPr lang="en-US" dirty="0"/>
              <a:t>Part 4</a:t>
            </a:r>
          </a:p>
        </p:txBody>
      </p:sp>
      <p:sp>
        <p:nvSpPr>
          <p:cNvPr id="3" name="Text Placeholder 2">
            <a:extLst>
              <a:ext uri="{FF2B5EF4-FFF2-40B4-BE49-F238E27FC236}">
                <a16:creationId xmlns:a16="http://schemas.microsoft.com/office/drawing/2014/main" id="{2F512FF2-F545-7BC4-B4D9-71D862D963B5}"/>
              </a:ext>
            </a:extLst>
          </p:cNvPr>
          <p:cNvSpPr>
            <a:spLocks noGrp="1"/>
          </p:cNvSpPr>
          <p:nvPr>
            <p:ph type="body" idx="1"/>
          </p:nvPr>
        </p:nvSpPr>
        <p:spPr/>
        <p:txBody>
          <a:bodyPr/>
          <a:lstStyle/>
          <a:p>
            <a:r>
              <a:rPr lang="en-US" dirty="0"/>
              <a:t>Building Dashboard using </a:t>
            </a:r>
            <a:r>
              <a:rPr lang="en-US" dirty="0" err="1"/>
              <a:t>Plotly</a:t>
            </a:r>
            <a:r>
              <a:rPr lang="en-US" dirty="0"/>
              <a:t> Dash</a:t>
            </a:r>
          </a:p>
        </p:txBody>
      </p:sp>
    </p:spTree>
    <p:extLst>
      <p:ext uri="{BB962C8B-B14F-4D97-AF65-F5344CB8AC3E}">
        <p14:creationId xmlns:p14="http://schemas.microsoft.com/office/powerpoint/2010/main" val="2472472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p>
        </p:txBody>
      </p:sp>
      <p:pic>
        <p:nvPicPr>
          <p:cNvPr id="4" name="Picture 3">
            <a:extLst>
              <a:ext uri="{FF2B5EF4-FFF2-40B4-BE49-F238E27FC236}">
                <a16:creationId xmlns:a16="http://schemas.microsoft.com/office/drawing/2014/main" id="{A55E1A9A-A6A7-B9DA-5108-3E5DE55BEE99}"/>
              </a:ext>
            </a:extLst>
          </p:cNvPr>
          <p:cNvPicPr>
            <a:picLocks noChangeAspect="1"/>
          </p:cNvPicPr>
          <p:nvPr/>
        </p:nvPicPr>
        <p:blipFill>
          <a:blip r:embed="rId4"/>
          <a:stretch>
            <a:fillRect/>
          </a:stretch>
        </p:blipFill>
        <p:spPr>
          <a:xfrm>
            <a:off x="5240418" y="1464303"/>
            <a:ext cx="6045193" cy="4458130"/>
          </a:xfrm>
          <a:prstGeom prst="rect">
            <a:avLst/>
          </a:prstGeom>
        </p:spPr>
      </p:pic>
      <p:sp>
        <p:nvSpPr>
          <p:cNvPr id="7" name="TextBox 6">
            <a:extLst>
              <a:ext uri="{FF2B5EF4-FFF2-40B4-BE49-F238E27FC236}">
                <a16:creationId xmlns:a16="http://schemas.microsoft.com/office/drawing/2014/main" id="{8C481D10-6A36-4507-FF23-C37E5DF61005}"/>
              </a:ext>
            </a:extLst>
          </p:cNvPr>
          <p:cNvSpPr txBox="1"/>
          <p:nvPr/>
        </p:nvSpPr>
        <p:spPr>
          <a:xfrm>
            <a:off x="770011" y="2076725"/>
            <a:ext cx="4069023" cy="1938992"/>
          </a:xfrm>
          <a:prstGeom prst="rect">
            <a:avLst/>
          </a:prstGeom>
          <a:noFill/>
        </p:spPr>
        <p:txBody>
          <a:bodyPr wrap="square">
            <a:spAutoFit/>
          </a:bodyPr>
          <a:lstStyle/>
          <a:p>
            <a:pPr rtl="0" eaLnBrk="1" fontAlgn="ctr" latinLnBrk="0" hangingPunct="1"/>
            <a:r>
              <a:rPr lang="en-US" sz="2000" b="0" i="0" u="none" strike="noStrike" kern="1200" dirty="0">
                <a:solidFill>
                  <a:schemeClr val="tx2"/>
                </a:solidFill>
                <a:effectLst/>
                <a:latin typeface="+mn-lt"/>
                <a:ea typeface="+mn-ea"/>
                <a:cs typeface="+mn-cs"/>
              </a:rPr>
              <a:t>Total Success Launches for All Sites is</a:t>
            </a:r>
          </a:p>
          <a:p>
            <a:pPr rtl="0" eaLnBrk="1" fontAlgn="ctr" latinLnBrk="0" hangingPunct="1"/>
            <a:endParaRPr lang="en-US"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CCAFS LC-40: 29.2%</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VAFB SLC-4E: 16.7%</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KSC LC-39A: 41.7%</a:t>
            </a:r>
            <a:endParaRPr lang="en-CN" sz="2000" b="0" i="0" u="none" strike="noStrike" kern="1200" dirty="0">
              <a:solidFill>
                <a:schemeClr val="tx2"/>
              </a:solidFill>
              <a:effectLst/>
              <a:latin typeface="+mn-lt"/>
              <a:ea typeface="+mn-ea"/>
              <a:cs typeface="+mn-cs"/>
            </a:endParaRPr>
          </a:p>
          <a:p>
            <a:pPr marL="285750" indent="-285750" rtl="0" eaLnBrk="1" fontAlgn="ctr" latinLnBrk="0" hangingPunct="1">
              <a:buFont typeface="Arial" panose="020B0604020202020204" pitchFamily="34" charset="0"/>
              <a:buChar char="•"/>
            </a:pPr>
            <a:r>
              <a:rPr lang="en-US" sz="2000" b="0" i="0" u="none" strike="noStrike" kern="1200" dirty="0">
                <a:solidFill>
                  <a:schemeClr val="tx2"/>
                </a:solidFill>
                <a:effectLst/>
                <a:latin typeface="+mn-lt"/>
                <a:ea typeface="+mn-ea"/>
                <a:cs typeface="+mn-cs"/>
              </a:rPr>
              <a:t>CCAFS SLC-40: 12.5%</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AF03871F-D52D-544D-F295-CB47CB5B7D60}"/>
              </a:ext>
            </a:extLst>
          </p:cNvPr>
          <p:cNvSpPr txBox="1"/>
          <p:nvPr/>
        </p:nvSpPr>
        <p:spPr>
          <a:xfrm>
            <a:off x="828068" y="1392890"/>
            <a:ext cx="10274605" cy="4708981"/>
          </a:xfrm>
          <a:prstGeom prst="rect">
            <a:avLst/>
          </a:prstGeom>
          <a:noFill/>
        </p:spPr>
        <p:txBody>
          <a:bodyPr wrap="square">
            <a:spAutoFit/>
          </a:bodyPr>
          <a:lstStyle/>
          <a:p>
            <a:pPr algn="l"/>
            <a:endParaRPr lang="en-US" sz="2000" b="0" i="0" u="none" strike="noStrike" baseline="0" dirty="0">
              <a:solidFill>
                <a:srgbClr val="000000"/>
              </a:solidFill>
              <a:latin typeface="Calibri" panose="020F0502020204030204" pitchFamily="34" charset="0"/>
            </a:endParaRPr>
          </a:p>
          <a:p>
            <a:r>
              <a:rPr lang="en-US" sz="2000" b="1" i="0" u="none" strike="noStrike" baseline="0" dirty="0">
                <a:latin typeface="Calibri" panose="020F0502020204030204" pitchFamily="34" charset="0"/>
              </a:rPr>
              <a:t>Project background and context</a:t>
            </a:r>
            <a:endParaRPr lang="en-US" sz="2000" b="0" i="0" u="none" strike="noStrike" baseline="0" dirty="0">
              <a:latin typeface="Calibri" panose="020F0502020204030204" pitchFamily="34" charset="0"/>
            </a:endParaRPr>
          </a:p>
          <a:p>
            <a:r>
              <a:rPr lang="en-US" sz="2000" b="0" i="0" u="none" strike="noStrike" baseline="0" dirty="0">
                <a:latin typeface="Calibri" panose="020F0502020204030204" pitchFamily="34" charset="0"/>
              </a:rPr>
              <a:t>We predicted that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br>
              <a:rPr lang="en-US" sz="2000" b="0" i="0" u="none" strike="noStrike" baseline="0" dirty="0">
                <a:latin typeface="Calibri" panose="020F0502020204030204" pitchFamily="34" charset="0"/>
              </a:rPr>
            </a:br>
            <a:endParaRPr lang="en-US" sz="2000" b="0" i="0" u="none" strike="noStrike" baseline="0" dirty="0">
              <a:latin typeface="Calibri" panose="020F0502020204030204" pitchFamily="34" charset="0"/>
            </a:endParaRPr>
          </a:p>
          <a:p>
            <a:r>
              <a:rPr lang="en-US" sz="2000" b="0" i="0" u="none" strike="noStrike" baseline="0" dirty="0">
                <a:latin typeface="Arial" panose="020B0604020202020204" pitchFamily="34" charset="0"/>
              </a:rPr>
              <a:t>•</a:t>
            </a:r>
            <a:r>
              <a:rPr lang="en-US" sz="2000" b="1" dirty="0">
                <a:latin typeface="Calibri" panose="020F0502020204030204" pitchFamily="34" charset="0"/>
              </a:rPr>
              <a:t> Problem statement</a:t>
            </a:r>
            <a:r>
              <a:rPr lang="en-US" sz="2000" b="1" i="0" u="none" strike="noStrike" baseline="0" dirty="0">
                <a:latin typeface="Calibri" panose="020F0502020204030204" pitchFamily="34" charset="0"/>
              </a:rPr>
              <a:t> that needed solving.</a:t>
            </a:r>
            <a:endParaRPr lang="en-US" sz="2000" b="0" i="0" u="none" strike="noStrike" baseline="0" dirty="0">
              <a:latin typeface="Calibri" panose="020F0502020204030204" pitchFamily="34" charset="0"/>
            </a:endParaRPr>
          </a:p>
          <a:p>
            <a:r>
              <a:rPr lang="en-US" sz="2000" b="0" i="0" u="none" strike="noStrike" baseline="0" dirty="0">
                <a:latin typeface="Calibri" panose="020F0502020204030204" pitchFamily="34" charset="0"/>
              </a:rPr>
              <a:t>1. What influences if the rocket will land successfully?</a:t>
            </a:r>
          </a:p>
          <a:p>
            <a:r>
              <a:rPr lang="en-US" sz="2000" dirty="0">
                <a:latin typeface="Calibri" panose="020F0502020204030204" pitchFamily="34" charset="0"/>
              </a:rPr>
              <a:t>2. </a:t>
            </a:r>
            <a:r>
              <a:rPr lang="en-US" sz="2000" b="0" i="0" u="none" strike="noStrike" baseline="0" dirty="0">
                <a:latin typeface="Calibri" panose="020F0502020204030204" pitchFamily="34" charset="0"/>
              </a:rPr>
              <a:t>The effect each relationship with certain rocket variables will impact in determining the success rate of a successful landing.</a:t>
            </a:r>
          </a:p>
          <a:p>
            <a:r>
              <a:rPr lang="en-US" sz="2000" dirty="0">
                <a:latin typeface="Calibri" panose="020F0502020204030204" pitchFamily="34" charset="0"/>
              </a:rPr>
              <a:t>3. </a:t>
            </a:r>
            <a:r>
              <a:rPr lang="en-US" sz="2000" b="0" i="0" u="none" strike="noStrike" baseline="0" dirty="0">
                <a:latin typeface="Calibri" panose="020F0502020204030204" pitchFamily="34" charset="0"/>
              </a:rPr>
              <a:t>What conditions does SpaceX have to achieve to get the best results and ensure the best rocket success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a:t>
            </a:r>
          </a:p>
        </p:txBody>
      </p:sp>
      <p:pic>
        <p:nvPicPr>
          <p:cNvPr id="4" name="Picture 3">
            <a:extLst>
              <a:ext uri="{FF2B5EF4-FFF2-40B4-BE49-F238E27FC236}">
                <a16:creationId xmlns:a16="http://schemas.microsoft.com/office/drawing/2014/main" id="{ACC50180-C2AC-0937-1458-048951D8675B}"/>
              </a:ext>
            </a:extLst>
          </p:cNvPr>
          <p:cNvPicPr>
            <a:picLocks noChangeAspect="1"/>
          </p:cNvPicPr>
          <p:nvPr/>
        </p:nvPicPr>
        <p:blipFill>
          <a:blip r:embed="rId4"/>
          <a:stretch>
            <a:fillRect/>
          </a:stretch>
        </p:blipFill>
        <p:spPr>
          <a:xfrm>
            <a:off x="5082988" y="1479911"/>
            <a:ext cx="6202623" cy="4451487"/>
          </a:xfrm>
          <a:prstGeom prst="rect">
            <a:avLst/>
          </a:prstGeom>
        </p:spPr>
      </p:pic>
      <p:sp>
        <p:nvSpPr>
          <p:cNvPr id="7" name="TextBox 6">
            <a:extLst>
              <a:ext uri="{FF2B5EF4-FFF2-40B4-BE49-F238E27FC236}">
                <a16:creationId xmlns:a16="http://schemas.microsoft.com/office/drawing/2014/main" id="{C7F1E100-94A9-F8A4-ABDE-F472C0D3BAF8}"/>
              </a:ext>
            </a:extLst>
          </p:cNvPr>
          <p:cNvSpPr txBox="1"/>
          <p:nvPr/>
        </p:nvSpPr>
        <p:spPr>
          <a:xfrm>
            <a:off x="770010" y="2188767"/>
            <a:ext cx="3801989" cy="1323439"/>
          </a:xfrm>
          <a:prstGeom prst="rect">
            <a:avLst/>
          </a:prstGeom>
          <a:noFill/>
        </p:spPr>
        <p:txBody>
          <a:bodyPr wrap="square">
            <a:spAutoFit/>
          </a:bodyPr>
          <a:lstStyle/>
          <a:p>
            <a:pPr fontAlgn="ctr"/>
            <a:r>
              <a:rPr lang="en-US" sz="2000" b="0" i="0" u="none" strike="noStrike" kern="1200" dirty="0">
                <a:solidFill>
                  <a:schemeClr val="tx2"/>
                </a:solidFill>
                <a:effectLst/>
                <a:latin typeface="+mn-lt"/>
                <a:ea typeface="+mn-ea"/>
                <a:cs typeface="+mn-cs"/>
              </a:rPr>
              <a:t>The launch site with highest launch success </a:t>
            </a:r>
            <a:r>
              <a:rPr lang="en-US" sz="2000" dirty="0">
                <a:solidFill>
                  <a:schemeClr val="tx2"/>
                </a:solidFill>
              </a:rPr>
              <a:t>ratio is </a:t>
            </a:r>
            <a:r>
              <a:rPr lang="en-US" sz="2000" b="1" dirty="0">
                <a:solidFill>
                  <a:schemeClr val="tx2"/>
                </a:solidFill>
              </a:rPr>
              <a:t>KSC LC-39A</a:t>
            </a:r>
            <a:r>
              <a:rPr lang="en-US" sz="2000" dirty="0">
                <a:solidFill>
                  <a:schemeClr val="tx2"/>
                </a:solidFill>
              </a:rPr>
              <a:t>.</a:t>
            </a:r>
          </a:p>
          <a:p>
            <a:pPr fontAlgn="ctr"/>
            <a:endParaRPr lang="en-US" sz="2000" b="0" i="0" u="none" strike="noStrike" kern="1200" dirty="0">
              <a:solidFill>
                <a:schemeClr val="tx2"/>
              </a:solidFill>
              <a:effectLst/>
              <a:latin typeface="+mn-lt"/>
              <a:ea typeface="+mn-ea"/>
              <a:cs typeface="+mn-cs"/>
            </a:endParaRPr>
          </a:p>
          <a:p>
            <a:pPr fontAlgn="ctr"/>
            <a:r>
              <a:rPr lang="en-US" sz="2000" dirty="0">
                <a:solidFill>
                  <a:schemeClr val="tx2"/>
                </a:solidFill>
              </a:rPr>
              <a:t>It has a success rate of </a:t>
            </a:r>
            <a:r>
              <a:rPr lang="en-US" sz="2000" b="1" dirty="0">
                <a:solidFill>
                  <a:schemeClr val="tx2"/>
                </a:solidFill>
              </a:rPr>
              <a:t>76.9%</a:t>
            </a:r>
            <a:r>
              <a:rPr lang="en-US" sz="2000" dirty="0">
                <a:solidFill>
                  <a:schemeClr val="tx2"/>
                </a:solidFill>
              </a:rPr>
              <a:t>.</a:t>
            </a:r>
            <a:endParaRPr lang="en-US" sz="2000" b="0" i="0" u="none" strike="noStrike" kern="1200" dirty="0">
              <a:solidFill>
                <a:schemeClr val="tx2"/>
              </a:solidFill>
              <a:effectLst/>
              <a:latin typeface="+mn-lt"/>
              <a:ea typeface="+mn-ea"/>
              <a:cs typeface="+mn-cs"/>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a:t>
            </a:r>
          </a:p>
        </p:txBody>
      </p:sp>
      <p:pic>
        <p:nvPicPr>
          <p:cNvPr id="4" name="Picture 3" descr="Application&#10;&#10;Description automatically generated with low confidence">
            <a:extLst>
              <a:ext uri="{FF2B5EF4-FFF2-40B4-BE49-F238E27FC236}">
                <a16:creationId xmlns:a16="http://schemas.microsoft.com/office/drawing/2014/main" id="{47494C38-0F34-D891-973F-AF741810B926}"/>
              </a:ext>
            </a:extLst>
          </p:cNvPr>
          <p:cNvPicPr>
            <a:picLocks noChangeAspect="1"/>
          </p:cNvPicPr>
          <p:nvPr/>
        </p:nvPicPr>
        <p:blipFill>
          <a:blip r:embed="rId4"/>
          <a:stretch>
            <a:fillRect/>
          </a:stretch>
        </p:blipFill>
        <p:spPr>
          <a:xfrm>
            <a:off x="6096000" y="3989424"/>
            <a:ext cx="5184526" cy="1906615"/>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3CA033DD-1962-51DD-EE7D-631FE770FF6D}"/>
              </a:ext>
            </a:extLst>
          </p:cNvPr>
          <p:cNvPicPr>
            <a:picLocks noChangeAspect="1"/>
          </p:cNvPicPr>
          <p:nvPr/>
        </p:nvPicPr>
        <p:blipFill>
          <a:blip r:embed="rId5"/>
          <a:stretch>
            <a:fillRect/>
          </a:stretch>
        </p:blipFill>
        <p:spPr>
          <a:xfrm>
            <a:off x="525344" y="3989424"/>
            <a:ext cx="5198190" cy="1906615"/>
          </a:xfrm>
          <a:prstGeom prst="rect">
            <a:avLst/>
          </a:prstGeom>
        </p:spPr>
      </p:pic>
      <p:pic>
        <p:nvPicPr>
          <p:cNvPr id="9" name="Picture 8" descr="Application&#10;&#10;Description automatically generated with medium confidence">
            <a:extLst>
              <a:ext uri="{FF2B5EF4-FFF2-40B4-BE49-F238E27FC236}">
                <a16:creationId xmlns:a16="http://schemas.microsoft.com/office/drawing/2014/main" id="{A4289D09-3297-F336-CCDA-0BE88B814A34}"/>
              </a:ext>
            </a:extLst>
          </p:cNvPr>
          <p:cNvPicPr>
            <a:picLocks noChangeAspect="1"/>
          </p:cNvPicPr>
          <p:nvPr/>
        </p:nvPicPr>
        <p:blipFill>
          <a:blip r:embed="rId6"/>
          <a:stretch>
            <a:fillRect/>
          </a:stretch>
        </p:blipFill>
        <p:spPr>
          <a:xfrm>
            <a:off x="6106578" y="1612550"/>
            <a:ext cx="5216387" cy="1944086"/>
          </a:xfrm>
          <a:prstGeom prst="rect">
            <a:avLst/>
          </a:prstGeom>
        </p:spPr>
      </p:pic>
      <p:sp>
        <p:nvSpPr>
          <p:cNvPr id="10" name="TextBox 9">
            <a:extLst>
              <a:ext uri="{FF2B5EF4-FFF2-40B4-BE49-F238E27FC236}">
                <a16:creationId xmlns:a16="http://schemas.microsoft.com/office/drawing/2014/main" id="{5B11833E-8050-D2C8-5268-88BECF78EA8E}"/>
              </a:ext>
            </a:extLst>
          </p:cNvPr>
          <p:cNvSpPr txBox="1"/>
          <p:nvPr/>
        </p:nvSpPr>
        <p:spPr>
          <a:xfrm>
            <a:off x="869035" y="1722953"/>
            <a:ext cx="4203771" cy="1631216"/>
          </a:xfrm>
          <a:prstGeom prst="rect">
            <a:avLst/>
          </a:prstGeom>
          <a:noFill/>
        </p:spPr>
        <p:txBody>
          <a:bodyPr wrap="square">
            <a:spAutoFit/>
          </a:bodyPr>
          <a:lstStyle/>
          <a:p>
            <a:pPr marL="342900" indent="-342900" fontAlgn="ctr">
              <a:buFont typeface="Wingdings" pitchFamily="2" charset="2"/>
              <a:buChar char="q"/>
            </a:pPr>
            <a:r>
              <a:rPr lang="en-US" sz="2000" dirty="0">
                <a:solidFill>
                  <a:schemeClr val="tx2"/>
                </a:solidFill>
              </a:rPr>
              <a:t>Payload range in </a:t>
            </a:r>
            <a:r>
              <a:rPr lang="en-US" sz="2000" b="1" dirty="0">
                <a:solidFill>
                  <a:schemeClr val="tx2"/>
                </a:solidFill>
              </a:rPr>
              <a:t>[3000, 4000] </a:t>
            </a:r>
            <a:r>
              <a:rPr lang="en-US" sz="2000" dirty="0">
                <a:solidFill>
                  <a:schemeClr val="tx2"/>
                </a:solidFill>
              </a:rPr>
              <a:t>has the largest success rate.</a:t>
            </a:r>
          </a:p>
          <a:p>
            <a:pPr marL="342900" indent="-342900" fontAlgn="ctr">
              <a:buFont typeface="Wingdings" pitchFamily="2" charset="2"/>
              <a:buChar char="q"/>
            </a:pPr>
            <a:endParaRPr lang="en-US" sz="2000" dirty="0">
              <a:solidFill>
                <a:schemeClr val="tx2"/>
              </a:solidFill>
            </a:endParaRPr>
          </a:p>
          <a:p>
            <a:pPr marL="342900" indent="-342900" fontAlgn="ctr">
              <a:buFont typeface="Wingdings" pitchFamily="2" charset="2"/>
              <a:buChar char="q"/>
            </a:pPr>
            <a:r>
              <a:rPr lang="en-US" sz="2000" b="0" i="0" u="none" strike="noStrike" kern="1200" dirty="0">
                <a:solidFill>
                  <a:schemeClr val="tx2"/>
                </a:solidFill>
                <a:effectLst/>
                <a:latin typeface="+mn-lt"/>
                <a:ea typeface="+mn-ea"/>
                <a:cs typeface="+mn-cs"/>
              </a:rPr>
              <a:t>Booster version of </a:t>
            </a:r>
            <a:r>
              <a:rPr lang="en-US" sz="2000" b="1" i="0" u="none" strike="noStrike" kern="1200" dirty="0">
                <a:solidFill>
                  <a:schemeClr val="tx2"/>
                </a:solidFill>
                <a:effectLst/>
                <a:latin typeface="+mn-lt"/>
                <a:ea typeface="+mn-ea"/>
                <a:cs typeface="+mn-cs"/>
              </a:rPr>
              <a:t>FT</a:t>
            </a:r>
            <a:r>
              <a:rPr lang="en-US" sz="2000" b="0" i="0" u="none" strike="noStrike" kern="1200" dirty="0">
                <a:solidFill>
                  <a:schemeClr val="tx2"/>
                </a:solidFill>
                <a:effectLst/>
                <a:latin typeface="+mn-lt"/>
                <a:ea typeface="+mn-ea"/>
                <a:cs typeface="+mn-cs"/>
              </a:rPr>
              <a:t> has the largest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F6DE-6571-B759-5917-5C9B4A081310}"/>
              </a:ext>
            </a:extLst>
          </p:cNvPr>
          <p:cNvSpPr>
            <a:spLocks noGrp="1"/>
          </p:cNvSpPr>
          <p:nvPr>
            <p:ph type="title"/>
          </p:nvPr>
        </p:nvSpPr>
        <p:spPr/>
        <p:txBody>
          <a:bodyPr/>
          <a:lstStyle/>
          <a:p>
            <a:r>
              <a:rPr lang="en-US" dirty="0"/>
              <a:t>Part 5</a:t>
            </a:r>
          </a:p>
        </p:txBody>
      </p:sp>
      <p:sp>
        <p:nvSpPr>
          <p:cNvPr id="3" name="Text Placeholder 2">
            <a:extLst>
              <a:ext uri="{FF2B5EF4-FFF2-40B4-BE49-F238E27FC236}">
                <a16:creationId xmlns:a16="http://schemas.microsoft.com/office/drawing/2014/main" id="{30BFCDC6-16F7-4869-A8B0-1F981082C5D3}"/>
              </a:ext>
            </a:extLst>
          </p:cNvPr>
          <p:cNvSpPr>
            <a:spLocks noGrp="1"/>
          </p:cNvSpPr>
          <p:nvPr>
            <p:ph type="body" idx="1"/>
          </p:nvPr>
        </p:nvSpPr>
        <p:spPr/>
        <p:txBody>
          <a:bodyPr/>
          <a:lstStyle/>
          <a:p>
            <a:r>
              <a:rPr lang="en-US" dirty="0"/>
              <a:t>Predictive Analysis (Classification)</a:t>
            </a:r>
          </a:p>
        </p:txBody>
      </p:sp>
    </p:spTree>
    <p:extLst>
      <p:ext uri="{BB962C8B-B14F-4D97-AF65-F5344CB8AC3E}">
        <p14:creationId xmlns:p14="http://schemas.microsoft.com/office/powerpoint/2010/main" val="1025357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B6F82C2-FF1F-1352-1A61-2903DC086FFA}"/>
              </a:ext>
            </a:extLst>
          </p:cNvPr>
          <p:cNvPicPr>
            <a:picLocks noChangeAspect="1"/>
          </p:cNvPicPr>
          <p:nvPr/>
        </p:nvPicPr>
        <p:blipFill>
          <a:blip r:embed="rId4"/>
          <a:stretch>
            <a:fillRect/>
          </a:stretch>
        </p:blipFill>
        <p:spPr>
          <a:xfrm>
            <a:off x="4294714" y="1602255"/>
            <a:ext cx="6990897" cy="4388730"/>
          </a:xfrm>
          <a:prstGeom prst="rect">
            <a:avLst/>
          </a:prstGeom>
        </p:spPr>
      </p:pic>
      <p:sp>
        <p:nvSpPr>
          <p:cNvPr id="6" name="TextBox 5">
            <a:extLst>
              <a:ext uri="{FF2B5EF4-FFF2-40B4-BE49-F238E27FC236}">
                <a16:creationId xmlns:a16="http://schemas.microsoft.com/office/drawing/2014/main" id="{B1610A50-404D-1BD1-52E1-20BC99369D48}"/>
              </a:ext>
            </a:extLst>
          </p:cNvPr>
          <p:cNvSpPr txBox="1"/>
          <p:nvPr/>
        </p:nvSpPr>
        <p:spPr>
          <a:xfrm>
            <a:off x="770011" y="1685385"/>
            <a:ext cx="3122307" cy="3908762"/>
          </a:xfrm>
          <a:prstGeom prst="rect">
            <a:avLst/>
          </a:prstGeom>
          <a:noFill/>
        </p:spPr>
        <p:txBody>
          <a:bodyPr wrap="square">
            <a:spAutoFit/>
          </a:bodyPr>
          <a:lstStyle/>
          <a:p>
            <a:pPr marL="342900" indent="-342900" fontAlgn="ctr">
              <a:buFont typeface="Wingdings" pitchFamily="2" charset="2"/>
              <a:buChar char="q"/>
            </a:pPr>
            <a:r>
              <a:rPr lang="en-US" sz="2000" b="1" dirty="0">
                <a:solidFill>
                  <a:schemeClr val="tx2"/>
                </a:solidFill>
              </a:rPr>
              <a:t>Decision Tree model </a:t>
            </a:r>
            <a:r>
              <a:rPr lang="en-US" sz="2000" dirty="0">
                <a:solidFill>
                  <a:schemeClr val="tx2"/>
                </a:solidFill>
              </a:rPr>
              <a:t>has the highest classification accuracy</a:t>
            </a:r>
          </a:p>
          <a:p>
            <a:pPr marL="342900" indent="-342900" fontAlgn="ctr">
              <a:buFont typeface="Wingdings" pitchFamily="2" charset="2"/>
              <a:buChar char="q"/>
            </a:pPr>
            <a:endParaRPr lang="en-US" sz="2000" dirty="0">
              <a:solidFill>
                <a:schemeClr val="tx2"/>
              </a:solidFill>
            </a:endParaRPr>
          </a:p>
          <a:p>
            <a:pPr marL="342900" indent="-342900" fontAlgn="ctr">
              <a:buFont typeface="Wingdings" pitchFamily="2" charset="2"/>
              <a:buChar char="q"/>
            </a:pPr>
            <a:r>
              <a:rPr lang="en-US" sz="2000" dirty="0">
                <a:solidFill>
                  <a:schemeClr val="tx2"/>
                </a:solidFill>
              </a:rPr>
              <a:t>training accuracy 0.9, </a:t>
            </a:r>
            <a:r>
              <a:rPr lang="en-US" sz="2000" b="1" dirty="0">
                <a:solidFill>
                  <a:schemeClr val="tx2"/>
                </a:solidFill>
              </a:rPr>
              <a:t>testing accuracy 0.94</a:t>
            </a:r>
          </a:p>
          <a:p>
            <a:pPr marL="342900" indent="-342900" fontAlgn="ctr">
              <a:buFont typeface="Wingdings" pitchFamily="2" charset="2"/>
              <a:buChar char="q"/>
            </a:pPr>
            <a:endParaRPr lang="en-US" sz="2000" dirty="0">
              <a:solidFill>
                <a:schemeClr val="tx2"/>
              </a:solidFill>
            </a:endParaRPr>
          </a:p>
          <a:p>
            <a:pPr marL="342900" indent="-342900" fontAlgn="ctr">
              <a:buFont typeface="Wingdings" pitchFamily="2" charset="2"/>
              <a:buChar char="q"/>
            </a:pPr>
            <a:r>
              <a:rPr lang="en-US" dirty="0">
                <a:solidFill>
                  <a:schemeClr val="tx2"/>
                </a:solidFill>
              </a:rPr>
              <a:t>Parameter: {'criterion': '</a:t>
            </a:r>
            <a:r>
              <a:rPr lang="en-US" dirty="0" err="1">
                <a:solidFill>
                  <a:schemeClr val="tx2"/>
                </a:solidFill>
              </a:rPr>
              <a:t>gini</a:t>
            </a:r>
            <a:r>
              <a:rPr lang="en-US" dirty="0">
                <a:solidFill>
                  <a:schemeClr val="tx2"/>
                </a:solidFill>
              </a:rPr>
              <a:t>', '</a:t>
            </a:r>
            <a:r>
              <a:rPr lang="en-US" dirty="0" err="1">
                <a:solidFill>
                  <a:schemeClr val="tx2"/>
                </a:solidFill>
              </a:rPr>
              <a:t>max_depth</a:t>
            </a:r>
            <a:r>
              <a:rPr lang="en-US" dirty="0">
                <a:solidFill>
                  <a:schemeClr val="tx2"/>
                </a:solidFill>
              </a:rPr>
              <a:t>': 8, '</a:t>
            </a:r>
            <a:r>
              <a:rPr lang="en-US" dirty="0" err="1">
                <a:solidFill>
                  <a:schemeClr val="tx2"/>
                </a:solidFill>
              </a:rPr>
              <a:t>max_features</a:t>
            </a:r>
            <a:r>
              <a:rPr lang="en-US" dirty="0">
                <a:solidFill>
                  <a:schemeClr val="tx2"/>
                </a:solidFill>
              </a:rPr>
              <a:t>': 'auto', '</a:t>
            </a:r>
            <a:r>
              <a:rPr lang="en-US" dirty="0" err="1">
                <a:solidFill>
                  <a:schemeClr val="tx2"/>
                </a:solidFill>
              </a:rPr>
              <a:t>min_samples_leaf</a:t>
            </a:r>
            <a:r>
              <a:rPr lang="en-US" dirty="0">
                <a:solidFill>
                  <a:schemeClr val="tx2"/>
                </a:solidFill>
              </a:rPr>
              <a:t>': 2, '</a:t>
            </a:r>
            <a:r>
              <a:rPr lang="en-US" dirty="0" err="1">
                <a:solidFill>
                  <a:schemeClr val="tx2"/>
                </a:solidFill>
              </a:rPr>
              <a:t>min_samples_split</a:t>
            </a:r>
            <a:r>
              <a:rPr lang="en-US" dirty="0">
                <a:solidFill>
                  <a:schemeClr val="tx2"/>
                </a:solidFill>
              </a:rPr>
              <a:t>': 10, 'splitter': 'random'}</a:t>
            </a:r>
            <a:endParaRPr lang="en-US" sz="2000" dirty="0">
              <a:solidFill>
                <a:schemeClr val="tx2"/>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square&#10;&#10;Description automatically generated">
            <a:extLst>
              <a:ext uri="{FF2B5EF4-FFF2-40B4-BE49-F238E27FC236}">
                <a16:creationId xmlns:a16="http://schemas.microsoft.com/office/drawing/2014/main" id="{1CE8E896-B9F2-A8B0-11DF-ADBC063C0398}"/>
              </a:ext>
            </a:extLst>
          </p:cNvPr>
          <p:cNvPicPr>
            <a:picLocks noChangeAspect="1"/>
          </p:cNvPicPr>
          <p:nvPr/>
        </p:nvPicPr>
        <p:blipFill>
          <a:blip r:embed="rId4"/>
          <a:stretch>
            <a:fillRect/>
          </a:stretch>
        </p:blipFill>
        <p:spPr>
          <a:xfrm>
            <a:off x="5568520" y="1638935"/>
            <a:ext cx="5072034" cy="3916737"/>
          </a:xfrm>
          <a:prstGeom prst="rect">
            <a:avLst/>
          </a:prstGeom>
        </p:spPr>
      </p:pic>
      <p:sp>
        <p:nvSpPr>
          <p:cNvPr id="7" name="TextBox 6">
            <a:extLst>
              <a:ext uri="{FF2B5EF4-FFF2-40B4-BE49-F238E27FC236}">
                <a16:creationId xmlns:a16="http://schemas.microsoft.com/office/drawing/2014/main" id="{A326BEFF-884D-E6DC-6C4F-404E6ACD52C3}"/>
              </a:ext>
            </a:extLst>
          </p:cNvPr>
          <p:cNvSpPr txBox="1"/>
          <p:nvPr/>
        </p:nvSpPr>
        <p:spPr>
          <a:xfrm>
            <a:off x="1066800" y="2343835"/>
            <a:ext cx="3269673" cy="1938992"/>
          </a:xfrm>
          <a:prstGeom prst="rect">
            <a:avLst/>
          </a:prstGeom>
          <a:noFill/>
        </p:spPr>
        <p:txBody>
          <a:bodyPr wrap="square">
            <a:spAutoFit/>
          </a:bodyPr>
          <a:lstStyle/>
          <a:p>
            <a:pPr marL="285750" indent="-285750">
              <a:buFont typeface="Wingdings" pitchFamily="2" charset="2"/>
              <a:buChar char="q"/>
            </a:pPr>
            <a:r>
              <a:rPr lang="en-US" sz="2000" b="0" i="0" dirty="0">
                <a:solidFill>
                  <a:schemeClr val="tx2"/>
                </a:solidFill>
                <a:effectLst/>
                <a:latin typeface="Roboto" panose="02000000000000000000" pitchFamily="2" charset="0"/>
              </a:rPr>
              <a:t>Decision Tree model can distinguish between the different classes. </a:t>
            </a:r>
          </a:p>
          <a:p>
            <a:pPr marL="285750" indent="-285750">
              <a:buFont typeface="Wingdings" pitchFamily="2" charset="2"/>
              <a:buChar char="q"/>
            </a:pPr>
            <a:endParaRPr lang="en-US" sz="2000" dirty="0">
              <a:solidFill>
                <a:schemeClr val="tx2"/>
              </a:solidFill>
              <a:latin typeface="Roboto" panose="02000000000000000000" pitchFamily="2" charset="0"/>
            </a:endParaRPr>
          </a:p>
          <a:p>
            <a:pPr marL="285750" indent="-285750">
              <a:buFont typeface="Wingdings" pitchFamily="2" charset="2"/>
              <a:buChar char="q"/>
            </a:pPr>
            <a:r>
              <a:rPr lang="en-US" sz="2000" b="0" i="0" dirty="0">
                <a:solidFill>
                  <a:schemeClr val="tx2"/>
                </a:solidFill>
                <a:effectLst/>
                <a:latin typeface="Roboto" panose="02000000000000000000" pitchFamily="2" charset="0"/>
              </a:rPr>
              <a:t>The major problem is </a:t>
            </a:r>
            <a:r>
              <a:rPr lang="en-US" sz="2000" b="1" i="0" dirty="0">
                <a:solidFill>
                  <a:schemeClr val="tx2"/>
                </a:solidFill>
                <a:effectLst/>
                <a:latin typeface="Roboto" panose="02000000000000000000" pitchFamily="2" charset="0"/>
              </a:rPr>
              <a:t>false positives</a:t>
            </a:r>
            <a:r>
              <a:rPr lang="en-US" sz="2000" b="0" i="0" dirty="0">
                <a:solidFill>
                  <a:schemeClr val="tx2"/>
                </a:solidFill>
                <a:effectLst/>
                <a:latin typeface="Roboto" panose="02000000000000000000" pitchFamily="2" charset="0"/>
              </a:rPr>
              <a:t>.</a:t>
            </a:r>
            <a:endParaRPr lang="en-CN" sz="2000" dirty="0">
              <a:solidFill>
                <a:schemeClr val="tx2"/>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36433" y="1690024"/>
            <a:ext cx="9358313" cy="4351338"/>
          </a:xfrm>
          <a:prstGeom prst="rect">
            <a:avLst/>
          </a:prstGeom>
        </p:spPr>
        <p:txBody>
          <a:bodyPr>
            <a:normAutofit fontScale="92500" lnSpcReduction="10000"/>
          </a:bodyPr>
          <a:lstStyle/>
          <a:p>
            <a:pPr>
              <a:lnSpc>
                <a:spcPct val="100000"/>
              </a:lnSpc>
              <a:spcBef>
                <a:spcPts val="1400"/>
              </a:spcBef>
            </a:pPr>
            <a:r>
              <a:rPr lang="en-US" sz="2200" dirty="0">
                <a:solidFill>
                  <a:schemeClr val="tx2"/>
                </a:solidFill>
                <a:latin typeface="Abadi" panose="020B0604020104020204" pitchFamily="34" charset="0"/>
              </a:rPr>
              <a:t>The dataset has 90 rows of data, with 83 columns. With 80/20 split, we have 72 rows of training data and 18 rows of testing data. </a:t>
            </a:r>
          </a:p>
          <a:p>
            <a:pPr>
              <a:lnSpc>
                <a:spcPct val="100000"/>
              </a:lnSpc>
              <a:spcBef>
                <a:spcPts val="1400"/>
              </a:spcBef>
            </a:pPr>
            <a:r>
              <a:rPr lang="en-US" sz="2200" dirty="0">
                <a:solidFill>
                  <a:schemeClr val="tx2"/>
                </a:solidFill>
                <a:latin typeface="Abadi" panose="020B0604020104020204" pitchFamily="34" charset="0"/>
              </a:rPr>
              <a:t>And enhanced by </a:t>
            </a:r>
            <a:r>
              <a:rPr lang="en-US" sz="2200" dirty="0" err="1">
                <a:solidFill>
                  <a:schemeClr val="tx2"/>
                </a:solidFill>
                <a:latin typeface="Abadi" panose="020B0604020104020204" pitchFamily="34" charset="0"/>
              </a:rPr>
              <a:t>GridSearchCV</a:t>
            </a:r>
            <a:r>
              <a:rPr lang="en-US" sz="2200" dirty="0">
                <a:solidFill>
                  <a:schemeClr val="tx2"/>
                </a:solidFill>
                <a:latin typeface="Abadi" panose="020B0604020104020204" pitchFamily="34" charset="0"/>
              </a:rPr>
              <a:t>, we trained four models which have all best performance on test data set.</a:t>
            </a:r>
          </a:p>
          <a:p>
            <a:pPr>
              <a:lnSpc>
                <a:spcPct val="100000"/>
              </a:lnSpc>
              <a:spcBef>
                <a:spcPts val="1400"/>
              </a:spcBef>
            </a:pPr>
            <a:r>
              <a:rPr lang="en-US" sz="2200" dirty="0">
                <a:solidFill>
                  <a:schemeClr val="tx2"/>
                </a:solidFill>
                <a:latin typeface="Abadi" panose="020B0604020104020204" pitchFamily="34" charset="0"/>
              </a:rPr>
              <a:t>Of these models, we can choose Decision Tree as our best model for predicting landing outcome of rocket.</a:t>
            </a:r>
          </a:p>
          <a:p>
            <a:pPr>
              <a:lnSpc>
                <a:spcPct val="100000"/>
              </a:lnSpc>
              <a:spcBef>
                <a:spcPts val="1400"/>
              </a:spcBef>
            </a:pPr>
            <a:r>
              <a:rPr lang="en-US" sz="2200" dirty="0">
                <a:solidFill>
                  <a:schemeClr val="tx2"/>
                </a:solidFill>
                <a:latin typeface="Abadi" panose="020B0604020104020204" pitchFamily="34" charset="0"/>
              </a:rPr>
              <a:t>By the decision tree, we might have some problem with false positives which probably will impact our estimation of next bid for rocket launch.</a:t>
            </a:r>
          </a:p>
          <a:p>
            <a:pPr algn="l"/>
            <a:endParaRPr lang="en-US" sz="1100" b="0" i="0" u="none" strike="noStrike" baseline="0" dirty="0">
              <a:solidFill>
                <a:srgbClr val="000000"/>
              </a:solidFill>
              <a:latin typeface="Calibri" panose="020F0502020204030204" pitchFamily="34" charset="0"/>
            </a:endParaRPr>
          </a:p>
          <a:p>
            <a:r>
              <a:rPr lang="en-US" sz="2400" b="0" i="0" u="none" strike="noStrike" baseline="0" dirty="0">
                <a:solidFill>
                  <a:srgbClr val="1C1C1C"/>
                </a:solidFill>
                <a:latin typeface="Calibri" panose="020F0502020204030204" pitchFamily="34" charset="0"/>
              </a:rPr>
              <a:t>We can see that KSC LC-39A had the most successful launches from all the sites</a:t>
            </a:r>
          </a:p>
          <a:p>
            <a:r>
              <a:rPr lang="en-US" sz="2400" b="0" i="0" u="none" strike="noStrike" baseline="0" dirty="0">
                <a:solidFill>
                  <a:srgbClr val="1C1C1C"/>
                </a:solidFill>
                <a:latin typeface="Calibri" panose="020F0502020204030204" pitchFamily="34" charset="0"/>
              </a:rPr>
              <a:t>Orbit GEO,HEO,SSO,ES-L1 has the best Success Rate</a:t>
            </a:r>
          </a:p>
          <a:p>
            <a:pPr>
              <a:lnSpc>
                <a:spcPct val="100000"/>
              </a:lnSpc>
              <a:spcBef>
                <a:spcPts val="1400"/>
              </a:spcBef>
            </a:pPr>
            <a:endParaRPr lang="en-US" sz="2200" dirty="0">
              <a:solidFill>
                <a:schemeClr val="tx2"/>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shortfall in Model Training</a:t>
            </a:r>
            <a:endParaRPr lang="en-US" dirty="0">
              <a:solidFill>
                <a:srgbClr val="0B49CB"/>
              </a:solidFill>
            </a:endParaRPr>
          </a:p>
        </p:txBody>
      </p:sp>
      <p:pic>
        <p:nvPicPr>
          <p:cNvPr id="3" name="Picture 2" descr="A picture containing text, monitor, black, screen&#10;&#10;Description automatically generated">
            <a:extLst>
              <a:ext uri="{FF2B5EF4-FFF2-40B4-BE49-F238E27FC236}">
                <a16:creationId xmlns:a16="http://schemas.microsoft.com/office/drawing/2014/main" id="{56F94432-C9EC-12F9-C245-96D99701D994}"/>
              </a:ext>
            </a:extLst>
          </p:cNvPr>
          <p:cNvPicPr>
            <a:picLocks noChangeAspect="1"/>
          </p:cNvPicPr>
          <p:nvPr/>
        </p:nvPicPr>
        <p:blipFill>
          <a:blip r:embed="rId4"/>
          <a:stretch>
            <a:fillRect/>
          </a:stretch>
        </p:blipFill>
        <p:spPr>
          <a:xfrm>
            <a:off x="5427272" y="1610369"/>
            <a:ext cx="5994717" cy="4351338"/>
          </a:xfrm>
          <a:prstGeom prst="rect">
            <a:avLst/>
          </a:prstGeom>
        </p:spPr>
      </p:pic>
      <p:sp>
        <p:nvSpPr>
          <p:cNvPr id="6" name="TextBox 5">
            <a:extLst>
              <a:ext uri="{FF2B5EF4-FFF2-40B4-BE49-F238E27FC236}">
                <a16:creationId xmlns:a16="http://schemas.microsoft.com/office/drawing/2014/main" id="{12B95582-0ACD-DE6C-F16A-C7221BFB5B31}"/>
              </a:ext>
            </a:extLst>
          </p:cNvPr>
          <p:cNvSpPr txBox="1"/>
          <p:nvPr/>
        </p:nvSpPr>
        <p:spPr>
          <a:xfrm>
            <a:off x="659174" y="1610369"/>
            <a:ext cx="4348522" cy="4093428"/>
          </a:xfrm>
          <a:prstGeom prst="rect">
            <a:avLst/>
          </a:prstGeom>
          <a:noFill/>
        </p:spPr>
        <p:txBody>
          <a:bodyPr wrap="square">
            <a:spAutoFit/>
          </a:bodyPr>
          <a:lstStyle/>
          <a:p>
            <a:pPr marL="342900" indent="-342900" fontAlgn="ctr">
              <a:buFont typeface="Wingdings" pitchFamily="2" charset="2"/>
              <a:buChar char="q"/>
            </a:pPr>
            <a:r>
              <a:rPr lang="en-US" sz="2000" dirty="0">
                <a:solidFill>
                  <a:schemeClr val="tx2"/>
                </a:solidFill>
                <a:latin typeface="Abadi" panose="020B0604020104020204" pitchFamily="34" charset="0"/>
              </a:rPr>
              <a:t>The dataset only has 90 rows of data, but with 83 columns.</a:t>
            </a:r>
          </a:p>
          <a:p>
            <a:pPr marL="342900" indent="-342900" fontAlgn="ctr">
              <a:buFont typeface="Wingdings" pitchFamily="2" charset="2"/>
              <a:buChar char="q"/>
            </a:pPr>
            <a:endParaRPr lang="en-US" sz="2000" dirty="0">
              <a:solidFill>
                <a:schemeClr val="tx2"/>
              </a:solidFill>
              <a:latin typeface="Abadi" panose="020B0604020104020204" pitchFamily="34" charset="0"/>
            </a:endParaRPr>
          </a:p>
          <a:p>
            <a:pPr marL="342900" indent="-342900" fontAlgn="ctr">
              <a:buFont typeface="Wingdings" pitchFamily="2" charset="2"/>
              <a:buChar char="q"/>
            </a:pPr>
            <a:r>
              <a:rPr lang="en-US" sz="2000" dirty="0">
                <a:solidFill>
                  <a:schemeClr val="tx2"/>
                </a:solidFill>
                <a:latin typeface="Abadi" panose="020B0604020104020204" pitchFamily="34" charset="0"/>
              </a:rPr>
              <a:t>With 80/20 split, we only have 72 records of training data.</a:t>
            </a:r>
          </a:p>
          <a:p>
            <a:pPr marL="342900" indent="-342900" fontAlgn="ctr">
              <a:buFont typeface="Wingdings" pitchFamily="2" charset="2"/>
              <a:buChar char="q"/>
            </a:pPr>
            <a:endParaRPr lang="en-US" sz="2000" dirty="0">
              <a:solidFill>
                <a:schemeClr val="tx2"/>
              </a:solidFill>
              <a:latin typeface="Abadi" panose="020B0604020104020204" pitchFamily="34" charset="0"/>
            </a:endParaRPr>
          </a:p>
          <a:p>
            <a:pPr marL="342900" indent="-342900" fontAlgn="ctr">
              <a:buFont typeface="Wingdings" pitchFamily="2" charset="2"/>
              <a:buChar char="q"/>
            </a:pPr>
            <a:r>
              <a:rPr lang="en-US" sz="2000" dirty="0">
                <a:solidFill>
                  <a:schemeClr val="tx2"/>
                </a:solidFill>
                <a:latin typeface="Abadi" panose="020B0604020104020204" pitchFamily="34" charset="0"/>
              </a:rPr>
              <a:t>We have </a:t>
            </a:r>
            <a:r>
              <a:rPr lang="en-US" sz="2000" b="1" dirty="0">
                <a:solidFill>
                  <a:srgbClr val="0948CB"/>
                </a:solidFill>
                <a:latin typeface="Abadi" panose="020B0604020104020204" pitchFamily="34" charset="0"/>
              </a:rPr>
              <a:t>more features than samples</a:t>
            </a:r>
            <a:r>
              <a:rPr lang="en-US" sz="2000" dirty="0">
                <a:solidFill>
                  <a:schemeClr val="tx2"/>
                </a:solidFill>
                <a:latin typeface="Abadi" panose="020B0604020104020204" pitchFamily="34" charset="0"/>
              </a:rPr>
              <a:t>! In this case, training model will lead to some unwanted results, such as </a:t>
            </a:r>
            <a:r>
              <a:rPr lang="en-US" sz="2000" b="1" dirty="0">
                <a:solidFill>
                  <a:schemeClr val="accent2"/>
                </a:solidFill>
                <a:latin typeface="Abadi" panose="020B0604020104020204" pitchFamily="34" charset="0"/>
              </a:rPr>
              <a:t>overfitting</a:t>
            </a:r>
            <a:r>
              <a:rPr lang="en-US" sz="2000" dirty="0">
                <a:solidFill>
                  <a:schemeClr val="tx2"/>
                </a:solidFill>
                <a:latin typeface="Abadi" panose="020B0604020104020204" pitchFamily="34" charset="0"/>
              </a:rPr>
              <a:t>.</a:t>
            </a:r>
          </a:p>
          <a:p>
            <a:pPr marL="342900" indent="-342900" fontAlgn="ctr">
              <a:buFont typeface="Wingdings" pitchFamily="2" charset="2"/>
              <a:buChar char="q"/>
            </a:pPr>
            <a:endParaRPr lang="en-US" sz="2000" dirty="0">
              <a:solidFill>
                <a:schemeClr val="tx2"/>
              </a:solidFill>
              <a:latin typeface="Abadi" panose="020B0604020104020204" pitchFamily="34" charset="0"/>
            </a:endParaRPr>
          </a:p>
          <a:p>
            <a:pPr marL="342900" indent="-342900" fontAlgn="ctr">
              <a:buFont typeface="Wingdings" pitchFamily="2" charset="2"/>
              <a:buChar char="q"/>
            </a:pPr>
            <a:r>
              <a:rPr lang="en-US" sz="2000" dirty="0">
                <a:solidFill>
                  <a:schemeClr val="tx2"/>
                </a:solidFill>
                <a:latin typeface="Abadi" panose="020B0604020104020204" pitchFamily="34" charset="0"/>
              </a:rPr>
              <a:t>And we only have 18 test samples. Too few to find out problems.</a:t>
            </a:r>
          </a:p>
        </p:txBody>
      </p:sp>
    </p:spTree>
    <p:extLst>
      <p:ext uri="{BB962C8B-B14F-4D97-AF65-F5344CB8AC3E}">
        <p14:creationId xmlns:p14="http://schemas.microsoft.com/office/powerpoint/2010/main" val="415167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Shortfall in Model Training (continued)</a:t>
            </a:r>
            <a:endParaRPr lang="en-US" dirty="0">
              <a:solidFill>
                <a:srgbClr val="0B49CB"/>
              </a:solidFill>
            </a:endParaRPr>
          </a:p>
        </p:txBody>
      </p:sp>
      <p:pic>
        <p:nvPicPr>
          <p:cNvPr id="3" name="Picture 2" descr="A picture containing text, monitor, black, screen&#10;&#10;Description automatically generated">
            <a:extLst>
              <a:ext uri="{FF2B5EF4-FFF2-40B4-BE49-F238E27FC236}">
                <a16:creationId xmlns:a16="http://schemas.microsoft.com/office/drawing/2014/main" id="{56F94432-C9EC-12F9-C245-96D99701D994}"/>
              </a:ext>
            </a:extLst>
          </p:cNvPr>
          <p:cNvPicPr>
            <a:picLocks noChangeAspect="1"/>
          </p:cNvPicPr>
          <p:nvPr/>
        </p:nvPicPr>
        <p:blipFill>
          <a:blip r:embed="rId4"/>
          <a:stretch>
            <a:fillRect/>
          </a:stretch>
        </p:blipFill>
        <p:spPr>
          <a:xfrm>
            <a:off x="5427272" y="1610369"/>
            <a:ext cx="5994717" cy="4351338"/>
          </a:xfrm>
          <a:prstGeom prst="rect">
            <a:avLst/>
          </a:prstGeom>
        </p:spPr>
      </p:pic>
      <p:sp>
        <p:nvSpPr>
          <p:cNvPr id="6" name="TextBox 5">
            <a:extLst>
              <a:ext uri="{FF2B5EF4-FFF2-40B4-BE49-F238E27FC236}">
                <a16:creationId xmlns:a16="http://schemas.microsoft.com/office/drawing/2014/main" id="{12B95582-0ACD-DE6C-F16A-C7221BFB5B31}"/>
              </a:ext>
            </a:extLst>
          </p:cNvPr>
          <p:cNvSpPr txBox="1"/>
          <p:nvPr/>
        </p:nvSpPr>
        <p:spPr>
          <a:xfrm>
            <a:off x="659174" y="1610369"/>
            <a:ext cx="4348522" cy="4093428"/>
          </a:xfrm>
          <a:prstGeom prst="rect">
            <a:avLst/>
          </a:prstGeom>
          <a:noFill/>
        </p:spPr>
        <p:txBody>
          <a:bodyPr wrap="square">
            <a:spAutoFit/>
          </a:bodyPr>
          <a:lstStyle/>
          <a:p>
            <a:pPr marL="342900" indent="-342900" fontAlgn="ctr">
              <a:buFont typeface="Wingdings" pitchFamily="2" charset="2"/>
              <a:buChar char="q"/>
            </a:pPr>
            <a:r>
              <a:rPr lang="en-US" sz="2000" b="1" dirty="0">
                <a:solidFill>
                  <a:srgbClr val="0948CB"/>
                </a:solidFill>
                <a:latin typeface="Abadi" panose="020B0604020104020204" pitchFamily="34" charset="0"/>
              </a:rPr>
              <a:t>How to handle this issue?</a:t>
            </a:r>
          </a:p>
          <a:p>
            <a:pPr marL="342900" indent="-342900" fontAlgn="ctr">
              <a:buFont typeface="Wingdings" pitchFamily="2" charset="2"/>
              <a:buChar char="q"/>
            </a:pPr>
            <a:endParaRPr lang="en-US" sz="2000" dirty="0">
              <a:solidFill>
                <a:srgbClr val="0948CB"/>
              </a:solidFill>
              <a:latin typeface="Abadi" panose="020B0604020104020204" pitchFamily="34" charset="0"/>
            </a:endParaRPr>
          </a:p>
          <a:p>
            <a:pPr marL="342900" indent="-342900" fontAlgn="ctr">
              <a:buFont typeface="Wingdings" pitchFamily="2" charset="2"/>
              <a:buChar char="q"/>
            </a:pPr>
            <a:r>
              <a:rPr lang="en-US" sz="2000" dirty="0">
                <a:solidFill>
                  <a:schemeClr val="tx2"/>
                </a:solidFill>
                <a:latin typeface="Abadi" panose="020B0604020104020204" pitchFamily="34" charset="0"/>
              </a:rPr>
              <a:t>Get more data, or add regularization, or dimension reduction</a:t>
            </a:r>
          </a:p>
          <a:p>
            <a:pPr marL="342900" indent="-342900" fontAlgn="ctr">
              <a:buFont typeface="Wingdings" pitchFamily="2" charset="2"/>
              <a:buChar char="q"/>
            </a:pPr>
            <a:endParaRPr lang="en-US" sz="2000" dirty="0">
              <a:solidFill>
                <a:schemeClr val="tx2"/>
              </a:solidFill>
              <a:latin typeface="Abadi" panose="020B0604020104020204" pitchFamily="34" charset="0"/>
            </a:endParaRPr>
          </a:p>
          <a:p>
            <a:pPr marL="342900" indent="-342900" fontAlgn="ctr">
              <a:buFont typeface="Wingdings" pitchFamily="2" charset="2"/>
              <a:buChar char="q"/>
            </a:pPr>
            <a:r>
              <a:rPr lang="en-US" sz="2000" b="1" dirty="0">
                <a:solidFill>
                  <a:schemeClr val="tx2">
                    <a:lumMod val="75000"/>
                  </a:schemeClr>
                </a:solidFill>
                <a:latin typeface="Abadi" panose="020B0604020104020204" pitchFamily="34" charset="0"/>
              </a:rPr>
              <a:t>May have a try</a:t>
            </a:r>
            <a:r>
              <a:rPr lang="en-US" sz="2000" dirty="0">
                <a:solidFill>
                  <a:schemeClr val="tx2"/>
                </a:solidFill>
                <a:latin typeface="Abadi" panose="020B0604020104020204" pitchFamily="34" charset="0"/>
              </a:rPr>
              <a:t>: since in the EDA we have found some </a:t>
            </a:r>
            <a:r>
              <a:rPr lang="en-US" sz="2000" b="1" dirty="0">
                <a:solidFill>
                  <a:schemeClr val="tx2">
                    <a:lumMod val="50000"/>
                  </a:schemeClr>
                </a:solidFill>
                <a:latin typeface="Abadi" panose="020B0604020104020204" pitchFamily="34" charset="0"/>
              </a:rPr>
              <a:t>correlation</a:t>
            </a:r>
            <a:r>
              <a:rPr lang="en-US" sz="2000" dirty="0">
                <a:solidFill>
                  <a:schemeClr val="tx2"/>
                </a:solidFill>
                <a:latin typeface="Abadi" panose="020B0604020104020204" pitchFamily="34" charset="0"/>
              </a:rPr>
              <a:t> between some variables, maybe we can just get rid of some unimportant columns.</a:t>
            </a:r>
          </a:p>
          <a:p>
            <a:pPr marL="342900" indent="-342900" fontAlgn="ctr">
              <a:buFont typeface="Wingdings" pitchFamily="2" charset="2"/>
              <a:buChar char="q"/>
            </a:pPr>
            <a:endParaRPr lang="en-US" sz="2000" dirty="0">
              <a:solidFill>
                <a:schemeClr val="tx2"/>
              </a:solidFill>
              <a:latin typeface="Abadi" panose="020B0604020104020204" pitchFamily="34" charset="0"/>
            </a:endParaRPr>
          </a:p>
          <a:p>
            <a:pPr marL="342900" indent="-342900" fontAlgn="ctr">
              <a:buFont typeface="Wingdings" pitchFamily="2" charset="2"/>
              <a:buChar char="q"/>
            </a:pPr>
            <a:r>
              <a:rPr lang="en-US" sz="2000" dirty="0">
                <a:solidFill>
                  <a:schemeClr val="tx2"/>
                </a:solidFill>
                <a:latin typeface="Abadi" panose="020B0604020104020204" pitchFamily="34" charset="0"/>
              </a:rPr>
              <a:t>Try </a:t>
            </a:r>
            <a:r>
              <a:rPr lang="en-US" sz="2000" b="1" dirty="0">
                <a:solidFill>
                  <a:schemeClr val="tx2"/>
                </a:solidFill>
                <a:latin typeface="Abadi" panose="020B0604020104020204" pitchFamily="34" charset="0"/>
              </a:rPr>
              <a:t>PCA</a:t>
            </a:r>
            <a:r>
              <a:rPr lang="en-US" sz="2000" dirty="0">
                <a:solidFill>
                  <a:schemeClr val="tx2"/>
                </a:solidFill>
                <a:latin typeface="Abadi" panose="020B0604020104020204" pitchFamily="34" charset="0"/>
              </a:rPr>
              <a:t> to reduce dimension.</a:t>
            </a:r>
          </a:p>
        </p:txBody>
      </p:sp>
    </p:spTree>
    <p:extLst>
      <p:ext uri="{BB962C8B-B14F-4D97-AF65-F5344CB8AC3E}">
        <p14:creationId xmlns:p14="http://schemas.microsoft.com/office/powerpoint/2010/main" val="341632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1A95-DD82-D76C-7D5B-C07E40381C9C}"/>
              </a:ext>
            </a:extLst>
          </p:cNvPr>
          <p:cNvSpPr>
            <a:spLocks noGrp="1"/>
          </p:cNvSpPr>
          <p:nvPr>
            <p:ph type="title"/>
          </p:nvPr>
        </p:nvSpPr>
        <p:spPr/>
        <p:txBody>
          <a:bodyPr/>
          <a:lstStyle/>
          <a:p>
            <a:r>
              <a:rPr lang="en-US" dirty="0"/>
              <a:t>Part 1</a:t>
            </a:r>
          </a:p>
        </p:txBody>
      </p:sp>
      <p:sp>
        <p:nvSpPr>
          <p:cNvPr id="3" name="Text Placeholder 2">
            <a:extLst>
              <a:ext uri="{FF2B5EF4-FFF2-40B4-BE49-F238E27FC236}">
                <a16:creationId xmlns:a16="http://schemas.microsoft.com/office/drawing/2014/main" id="{CCAE0C1C-147F-5FBE-0942-EF4A371B6D06}"/>
              </a:ext>
            </a:extLst>
          </p:cNvPr>
          <p:cNvSpPr>
            <a:spLocks noGrp="1"/>
          </p:cNvSpPr>
          <p:nvPr>
            <p:ph type="body" idx="1"/>
          </p:nvPr>
        </p:nvSpPr>
        <p:spPr/>
        <p:txBody>
          <a:bodyPr/>
          <a:lstStyle/>
          <a:p>
            <a:r>
              <a:rPr lang="en-US" dirty="0"/>
              <a:t>Methodology</a:t>
            </a:r>
          </a:p>
        </p:txBody>
      </p:sp>
    </p:spTree>
    <p:extLst>
      <p:ext uri="{BB962C8B-B14F-4D97-AF65-F5344CB8AC3E}">
        <p14:creationId xmlns:p14="http://schemas.microsoft.com/office/powerpoint/2010/main" val="57091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665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Generate landing Class from Outcome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find best fit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0267A175-7282-4F4A-8059-D364948C4B3E}"/>
              </a:ext>
            </a:extLst>
          </p:cNvPr>
          <p:cNvSpPr/>
          <p:nvPr/>
        </p:nvSpPr>
        <p:spPr>
          <a:xfrm>
            <a:off x="6588603" y="1685108"/>
            <a:ext cx="4532811" cy="442028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N"/>
          </a:p>
        </p:txBody>
      </p:sp>
      <p:sp>
        <p:nvSpPr>
          <p:cNvPr id="29" name="Rounded Rectangle 28">
            <a:extLst>
              <a:ext uri="{FF2B5EF4-FFF2-40B4-BE49-F238E27FC236}">
                <a16:creationId xmlns:a16="http://schemas.microsoft.com/office/drawing/2014/main" id="{5924A957-912D-2CAB-6423-583F21E48BCA}"/>
              </a:ext>
            </a:extLst>
          </p:cNvPr>
          <p:cNvSpPr/>
          <p:nvPr/>
        </p:nvSpPr>
        <p:spPr>
          <a:xfrm>
            <a:off x="1070581" y="1685109"/>
            <a:ext cx="4532811" cy="44202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ounded Rectangle 1">
            <a:extLst>
              <a:ext uri="{FF2B5EF4-FFF2-40B4-BE49-F238E27FC236}">
                <a16:creationId xmlns:a16="http://schemas.microsoft.com/office/drawing/2014/main" id="{1942EDE6-ED25-2F98-8B55-47E131DF5111}"/>
              </a:ext>
            </a:extLst>
          </p:cNvPr>
          <p:cNvSpPr/>
          <p:nvPr/>
        </p:nvSpPr>
        <p:spPr>
          <a:xfrm>
            <a:off x="1997482" y="2770770"/>
            <a:ext cx="2679011"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SpaceX REST API</a:t>
            </a:r>
          </a:p>
        </p:txBody>
      </p:sp>
      <p:sp>
        <p:nvSpPr>
          <p:cNvPr id="3" name="Rounded Rectangle 2">
            <a:extLst>
              <a:ext uri="{FF2B5EF4-FFF2-40B4-BE49-F238E27FC236}">
                <a16:creationId xmlns:a16="http://schemas.microsoft.com/office/drawing/2014/main" id="{DF921F26-ABEA-3343-FF41-35E3FCA3A76F}"/>
              </a:ext>
            </a:extLst>
          </p:cNvPr>
          <p:cNvSpPr/>
          <p:nvPr/>
        </p:nvSpPr>
        <p:spPr>
          <a:xfrm>
            <a:off x="1997482" y="3833899"/>
            <a:ext cx="2679011"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JSON</a:t>
            </a:r>
          </a:p>
        </p:txBody>
      </p:sp>
      <p:sp>
        <p:nvSpPr>
          <p:cNvPr id="4" name="Rounded Rectangle 3">
            <a:extLst>
              <a:ext uri="{FF2B5EF4-FFF2-40B4-BE49-F238E27FC236}">
                <a16:creationId xmlns:a16="http://schemas.microsoft.com/office/drawing/2014/main" id="{33D52559-26EA-C2F3-214F-BEFAADBD7952}"/>
              </a:ext>
            </a:extLst>
          </p:cNvPr>
          <p:cNvSpPr/>
          <p:nvPr/>
        </p:nvSpPr>
        <p:spPr>
          <a:xfrm>
            <a:off x="1997482" y="4905053"/>
            <a:ext cx="2679011"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DataFrame</a:t>
            </a:r>
          </a:p>
        </p:txBody>
      </p:sp>
      <p:cxnSp>
        <p:nvCxnSpPr>
          <p:cNvPr id="11" name="Straight Arrow Connector 10">
            <a:extLst>
              <a:ext uri="{FF2B5EF4-FFF2-40B4-BE49-F238E27FC236}">
                <a16:creationId xmlns:a16="http://schemas.microsoft.com/office/drawing/2014/main" id="{22177C03-ABEA-ACDF-5930-BB52130C29C7}"/>
              </a:ext>
            </a:extLst>
          </p:cNvPr>
          <p:cNvCxnSpPr>
            <a:cxnSpLocks/>
            <a:stCxn id="3" idx="2"/>
            <a:endCxn id="4" idx="0"/>
          </p:cNvCxnSpPr>
          <p:nvPr/>
        </p:nvCxnSpPr>
        <p:spPr>
          <a:xfrm>
            <a:off x="3336988" y="4571900"/>
            <a:ext cx="0" cy="3331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39347E-DA4B-86CE-DBD0-21023BB6E2F6}"/>
              </a:ext>
            </a:extLst>
          </p:cNvPr>
          <p:cNvCxnSpPr>
            <a:cxnSpLocks/>
            <a:stCxn id="2" idx="2"/>
            <a:endCxn id="3" idx="0"/>
          </p:cNvCxnSpPr>
          <p:nvPr/>
        </p:nvCxnSpPr>
        <p:spPr>
          <a:xfrm>
            <a:off x="3336988" y="3508771"/>
            <a:ext cx="0" cy="3251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685B66E3-D953-4B90-FEA0-C88D7E31426F}"/>
              </a:ext>
            </a:extLst>
          </p:cNvPr>
          <p:cNvSpPr/>
          <p:nvPr/>
        </p:nvSpPr>
        <p:spPr>
          <a:xfrm>
            <a:off x="7532022" y="2770770"/>
            <a:ext cx="2679011"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Wikipedia Page</a:t>
            </a:r>
          </a:p>
        </p:txBody>
      </p:sp>
      <p:sp>
        <p:nvSpPr>
          <p:cNvPr id="25" name="Rounded Rectangle 24">
            <a:extLst>
              <a:ext uri="{FF2B5EF4-FFF2-40B4-BE49-F238E27FC236}">
                <a16:creationId xmlns:a16="http://schemas.microsoft.com/office/drawing/2014/main" id="{633AB32B-A5D6-CB13-2256-244016DA6E5C}"/>
              </a:ext>
            </a:extLst>
          </p:cNvPr>
          <p:cNvSpPr/>
          <p:nvPr/>
        </p:nvSpPr>
        <p:spPr>
          <a:xfrm>
            <a:off x="7532022" y="3833899"/>
            <a:ext cx="2679011"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HTML</a:t>
            </a:r>
          </a:p>
        </p:txBody>
      </p:sp>
      <p:sp>
        <p:nvSpPr>
          <p:cNvPr id="26" name="Rounded Rectangle 25">
            <a:extLst>
              <a:ext uri="{FF2B5EF4-FFF2-40B4-BE49-F238E27FC236}">
                <a16:creationId xmlns:a16="http://schemas.microsoft.com/office/drawing/2014/main" id="{959CF5B9-7761-CF60-46FF-75710510BD82}"/>
              </a:ext>
            </a:extLst>
          </p:cNvPr>
          <p:cNvSpPr/>
          <p:nvPr/>
        </p:nvSpPr>
        <p:spPr>
          <a:xfrm>
            <a:off x="7532022" y="4905053"/>
            <a:ext cx="2679011"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dirty="0"/>
              <a:t>DataFrame</a:t>
            </a:r>
          </a:p>
        </p:txBody>
      </p:sp>
      <p:cxnSp>
        <p:nvCxnSpPr>
          <p:cNvPr id="27" name="Straight Arrow Connector 26">
            <a:extLst>
              <a:ext uri="{FF2B5EF4-FFF2-40B4-BE49-F238E27FC236}">
                <a16:creationId xmlns:a16="http://schemas.microsoft.com/office/drawing/2014/main" id="{CF0E2812-0EB8-79B7-F91C-B23A8C2CC5FD}"/>
              </a:ext>
            </a:extLst>
          </p:cNvPr>
          <p:cNvCxnSpPr>
            <a:cxnSpLocks/>
            <a:stCxn id="25" idx="2"/>
            <a:endCxn id="26" idx="0"/>
          </p:cNvCxnSpPr>
          <p:nvPr/>
        </p:nvCxnSpPr>
        <p:spPr>
          <a:xfrm>
            <a:off x="8871528" y="4571900"/>
            <a:ext cx="0" cy="333153"/>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28" name="Straight Arrow Connector 27">
            <a:extLst>
              <a:ext uri="{FF2B5EF4-FFF2-40B4-BE49-F238E27FC236}">
                <a16:creationId xmlns:a16="http://schemas.microsoft.com/office/drawing/2014/main" id="{9A3F005B-AD1C-4C7B-903F-B7CD80870A93}"/>
              </a:ext>
            </a:extLst>
          </p:cNvPr>
          <p:cNvCxnSpPr>
            <a:cxnSpLocks/>
            <a:stCxn id="24" idx="2"/>
            <a:endCxn id="25" idx="0"/>
          </p:cNvCxnSpPr>
          <p:nvPr/>
        </p:nvCxnSpPr>
        <p:spPr>
          <a:xfrm>
            <a:off x="8871528" y="3508771"/>
            <a:ext cx="0" cy="325128"/>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31" name="TextBox 30">
            <a:extLst>
              <a:ext uri="{FF2B5EF4-FFF2-40B4-BE49-F238E27FC236}">
                <a16:creationId xmlns:a16="http://schemas.microsoft.com/office/drawing/2014/main" id="{1973428D-BFE7-C60A-3A49-5FE55290ED9F}"/>
              </a:ext>
            </a:extLst>
          </p:cNvPr>
          <p:cNvSpPr txBox="1"/>
          <p:nvPr/>
        </p:nvSpPr>
        <p:spPr>
          <a:xfrm>
            <a:off x="2518717" y="1897137"/>
            <a:ext cx="1636538" cy="584775"/>
          </a:xfrm>
          <a:prstGeom prst="rect">
            <a:avLst/>
          </a:prstGeom>
          <a:noFill/>
        </p:spPr>
        <p:txBody>
          <a:bodyPr wrap="none" rtlCol="0">
            <a:spAutoFit/>
          </a:bodyPr>
          <a:lstStyle/>
          <a:p>
            <a:r>
              <a:rPr lang="en-CN" sz="3200" dirty="0"/>
              <a:t>REST API</a:t>
            </a:r>
          </a:p>
        </p:txBody>
      </p:sp>
      <p:sp>
        <p:nvSpPr>
          <p:cNvPr id="32" name="TextBox 31">
            <a:extLst>
              <a:ext uri="{FF2B5EF4-FFF2-40B4-BE49-F238E27FC236}">
                <a16:creationId xmlns:a16="http://schemas.microsoft.com/office/drawing/2014/main" id="{1CFCF343-399E-5BA2-6164-44CAEE56724F}"/>
              </a:ext>
            </a:extLst>
          </p:cNvPr>
          <p:cNvSpPr txBox="1"/>
          <p:nvPr/>
        </p:nvSpPr>
        <p:spPr>
          <a:xfrm>
            <a:off x="7639939" y="1897136"/>
            <a:ext cx="2463175" cy="584775"/>
          </a:xfrm>
          <a:prstGeom prst="rect">
            <a:avLst/>
          </a:prstGeom>
          <a:noFill/>
        </p:spPr>
        <p:txBody>
          <a:bodyPr wrap="none" rtlCol="0">
            <a:spAutoFit/>
          </a:bodyPr>
          <a:lstStyle/>
          <a:p>
            <a:r>
              <a:rPr lang="en-CN" sz="3200" dirty="0"/>
              <a:t>Web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2038" y="1792288"/>
            <a:ext cx="6049962"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8969" y="1669668"/>
            <a:ext cx="4500563" cy="4225925"/>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1"/>
                </a:solidFill>
              </a:rPr>
              <a:t>SpaceX API repository </a:t>
            </a:r>
            <a:r>
              <a:rPr lang="en-US" sz="1800" dirty="0">
                <a:solidFill>
                  <a:schemeClr val="bg2">
                    <a:lumMod val="75000"/>
                  </a:schemeClr>
                </a:solidFill>
                <a:hlinkClick r:id="rId4">
                  <a:extLst>
                    <a:ext uri="{A12FA001-AC4F-418D-AE19-62706E023703}">
                      <ahyp:hlinkClr xmlns:ahyp="http://schemas.microsoft.com/office/drawing/2018/hyperlinkcolor" val="tx"/>
                    </a:ext>
                  </a:extLst>
                </a:hlinkClick>
              </a:rPr>
              <a:t>https://github.com/r-spacex/SpaceX-API</a:t>
            </a:r>
            <a:endParaRPr lang="en-US" sz="1800" dirty="0">
              <a:solidFill>
                <a:schemeClr val="bg2">
                  <a:lumMod val="75000"/>
                </a:schemeClr>
              </a:solidFill>
            </a:endParaRPr>
          </a:p>
          <a:p>
            <a:pPr>
              <a:lnSpc>
                <a:spcPct val="100000"/>
              </a:lnSpc>
              <a:spcBef>
                <a:spcPts val="1400"/>
              </a:spcBef>
            </a:pPr>
            <a:r>
              <a:rPr lang="en-US" dirty="0">
                <a:solidFill>
                  <a:schemeClr val="accent1"/>
                </a:solidFill>
              </a:rPr>
              <a:t>Main Endpoint</a:t>
            </a:r>
            <a:r>
              <a:rPr lang="en-US" dirty="0"/>
              <a:t> </a:t>
            </a:r>
            <a:r>
              <a:rPr lang="en-US" sz="1900" dirty="0">
                <a:solidFill>
                  <a:schemeClr val="bg2">
                    <a:lumMod val="75000"/>
                  </a:schemeClr>
                </a:solidFill>
                <a:hlinkClick r:id="rId5">
                  <a:extLst>
                    <a:ext uri="{A12FA001-AC4F-418D-AE19-62706E023703}">
                      <ahyp:hlinkClr xmlns:ahyp="http://schemas.microsoft.com/office/drawing/2018/hyperlinkcolor" val="tx"/>
                    </a:ext>
                  </a:extLst>
                </a:hlinkClick>
              </a:rPr>
              <a:t>https://api.spacexdata.com/v4/launches/past</a:t>
            </a:r>
            <a:endParaRPr lang="en-US" sz="1900" dirty="0">
              <a:solidFill>
                <a:schemeClr val="bg2">
                  <a:lumMod val="75000"/>
                </a:schemeClr>
              </a:solidFill>
            </a:endParaRPr>
          </a:p>
          <a:p>
            <a:pPr>
              <a:lnSpc>
                <a:spcPct val="100000"/>
              </a:lnSpc>
              <a:spcBef>
                <a:spcPts val="1400"/>
              </a:spcBef>
            </a:pPr>
            <a:r>
              <a:rPr lang="en-US" dirty="0">
                <a:solidFill>
                  <a:schemeClr val="accent2"/>
                </a:solidFill>
              </a:rPr>
              <a:t>My Notebook</a:t>
            </a:r>
            <a:br>
              <a:rPr lang="en-US" dirty="0">
                <a:solidFill>
                  <a:schemeClr val="accent2"/>
                </a:solidFill>
              </a:rPr>
            </a:br>
            <a:r>
              <a:rPr lang="en-US" dirty="0">
                <a:solidFill>
                  <a:schemeClr val="accent2"/>
                </a:solidFill>
                <a:hlinkClick r:id="rId6"/>
              </a:rPr>
              <a:t>https://github.com/gordonwong88/Story2/blob/main/1-jupyter-labs-spacex-data-collection-api.ipynb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a:extLst>
              <a:ext uri="{FF2B5EF4-FFF2-40B4-BE49-F238E27FC236}">
                <a16:creationId xmlns:a16="http://schemas.microsoft.com/office/drawing/2014/main" id="{260099D7-8BEF-AEFF-41AD-AB4A26726683}"/>
              </a:ext>
            </a:extLst>
          </p:cNvPr>
          <p:cNvSpPr/>
          <p:nvPr/>
        </p:nvSpPr>
        <p:spPr>
          <a:xfrm>
            <a:off x="5533730" y="2350502"/>
            <a:ext cx="1176792"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t>SpaceX REST API</a:t>
            </a:r>
          </a:p>
        </p:txBody>
      </p:sp>
      <p:sp>
        <p:nvSpPr>
          <p:cNvPr id="7" name="Rounded Rectangle 6">
            <a:extLst>
              <a:ext uri="{FF2B5EF4-FFF2-40B4-BE49-F238E27FC236}">
                <a16:creationId xmlns:a16="http://schemas.microsoft.com/office/drawing/2014/main" id="{2AB4A02B-2FBE-5EF1-CD0B-B91B15C5125B}"/>
              </a:ext>
            </a:extLst>
          </p:cNvPr>
          <p:cNvSpPr/>
          <p:nvPr/>
        </p:nvSpPr>
        <p:spPr>
          <a:xfrm>
            <a:off x="5533730" y="3413631"/>
            <a:ext cx="1176792"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t>JSON</a:t>
            </a:r>
          </a:p>
        </p:txBody>
      </p:sp>
      <p:sp>
        <p:nvSpPr>
          <p:cNvPr id="8" name="Rounded Rectangle 7">
            <a:extLst>
              <a:ext uri="{FF2B5EF4-FFF2-40B4-BE49-F238E27FC236}">
                <a16:creationId xmlns:a16="http://schemas.microsoft.com/office/drawing/2014/main" id="{29535523-137D-0AF0-6C7F-560D2BD23752}"/>
              </a:ext>
            </a:extLst>
          </p:cNvPr>
          <p:cNvSpPr/>
          <p:nvPr/>
        </p:nvSpPr>
        <p:spPr>
          <a:xfrm>
            <a:off x="5533730" y="4484785"/>
            <a:ext cx="1176792" cy="7380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t>DataFrame</a:t>
            </a:r>
          </a:p>
        </p:txBody>
      </p:sp>
      <p:cxnSp>
        <p:nvCxnSpPr>
          <p:cNvPr id="9" name="Straight Arrow Connector 8">
            <a:extLst>
              <a:ext uri="{FF2B5EF4-FFF2-40B4-BE49-F238E27FC236}">
                <a16:creationId xmlns:a16="http://schemas.microsoft.com/office/drawing/2014/main" id="{62AAE2C1-4EE3-4001-D806-35E31B363C29}"/>
              </a:ext>
            </a:extLst>
          </p:cNvPr>
          <p:cNvCxnSpPr>
            <a:cxnSpLocks/>
            <a:stCxn id="7" idx="2"/>
            <a:endCxn id="8" idx="0"/>
          </p:cNvCxnSpPr>
          <p:nvPr/>
        </p:nvCxnSpPr>
        <p:spPr>
          <a:xfrm>
            <a:off x="6122126" y="4151632"/>
            <a:ext cx="0" cy="3331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C2638D-5D59-3265-C88B-240B960179BA}"/>
              </a:ext>
            </a:extLst>
          </p:cNvPr>
          <p:cNvCxnSpPr>
            <a:cxnSpLocks/>
            <a:stCxn id="2" idx="2"/>
            <a:endCxn id="7" idx="0"/>
          </p:cNvCxnSpPr>
          <p:nvPr/>
        </p:nvCxnSpPr>
        <p:spPr>
          <a:xfrm>
            <a:off x="6122126" y="3088503"/>
            <a:ext cx="0" cy="3251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398E7F-87C4-1282-06B5-6EA4AA60318D}"/>
              </a:ext>
            </a:extLst>
          </p:cNvPr>
          <p:cNvSpPr txBox="1"/>
          <p:nvPr/>
        </p:nvSpPr>
        <p:spPr>
          <a:xfrm>
            <a:off x="6830952" y="1905261"/>
            <a:ext cx="4501121" cy="1384995"/>
          </a:xfrm>
          <a:prstGeom prst="rect">
            <a:avLst/>
          </a:prstGeom>
          <a:noFill/>
        </p:spPr>
        <p:txBody>
          <a:bodyPr wrap="square">
            <a:spAutoFit/>
          </a:bodyPr>
          <a:lstStyle/>
          <a:p>
            <a:r>
              <a:rPr lang="en-US" sz="1200" b="0" dirty="0">
                <a:solidFill>
                  <a:srgbClr val="C678DD"/>
                </a:solidFill>
                <a:effectLst/>
                <a:latin typeface="Fira Code" pitchFamily="49" charset="0"/>
              </a:rPr>
              <a:t>import</a:t>
            </a:r>
            <a:r>
              <a:rPr lang="en-US" sz="1200" b="0" dirty="0">
                <a:solidFill>
                  <a:srgbClr val="ABB2BF"/>
                </a:solidFill>
                <a:effectLst/>
                <a:latin typeface="Fira Code" pitchFamily="49" charset="0"/>
              </a:rPr>
              <a:t> </a:t>
            </a:r>
            <a:r>
              <a:rPr lang="en-US" sz="1200" b="0" dirty="0">
                <a:solidFill>
                  <a:srgbClr val="E5C07B"/>
                </a:solidFill>
                <a:effectLst/>
                <a:latin typeface="Fira Code" pitchFamily="49" charset="0"/>
              </a:rPr>
              <a:t>requests</a:t>
            </a:r>
            <a:endParaRPr lang="en-US" sz="1200" b="0" dirty="0">
              <a:solidFill>
                <a:srgbClr val="ABB2BF"/>
              </a:solidFill>
              <a:effectLst/>
              <a:latin typeface="Fira Code" pitchFamily="49" charset="0"/>
            </a:endParaRPr>
          </a:p>
          <a:p>
            <a:r>
              <a:rPr lang="en-US" sz="1200" b="0" dirty="0">
                <a:solidFill>
                  <a:srgbClr val="C678DD"/>
                </a:solidFill>
                <a:effectLst/>
                <a:latin typeface="Fira Code" pitchFamily="49" charset="0"/>
              </a:rPr>
              <a:t>import</a:t>
            </a:r>
            <a:r>
              <a:rPr lang="en-US" sz="1200" b="0" dirty="0">
                <a:solidFill>
                  <a:srgbClr val="ABB2BF"/>
                </a:solidFill>
                <a:effectLst/>
                <a:latin typeface="Fira Code" pitchFamily="49" charset="0"/>
              </a:rPr>
              <a:t> </a:t>
            </a:r>
            <a:r>
              <a:rPr lang="en-US" sz="1200" b="0" dirty="0">
                <a:solidFill>
                  <a:srgbClr val="E5C07B"/>
                </a:solidFill>
                <a:effectLst/>
                <a:latin typeface="Fira Code" pitchFamily="49" charset="0"/>
              </a:rPr>
              <a:t>pandas</a:t>
            </a:r>
            <a:r>
              <a:rPr lang="en-US" sz="1200" b="0" dirty="0">
                <a:solidFill>
                  <a:srgbClr val="ABB2BF"/>
                </a:solidFill>
                <a:effectLst/>
                <a:latin typeface="Fira Code" pitchFamily="49" charset="0"/>
              </a:rPr>
              <a:t> </a:t>
            </a:r>
            <a:r>
              <a:rPr lang="en-US" sz="1200" b="0" dirty="0">
                <a:solidFill>
                  <a:srgbClr val="C678DD"/>
                </a:solidFill>
                <a:effectLst/>
                <a:latin typeface="Fira Code" pitchFamily="49" charset="0"/>
              </a:rPr>
              <a:t>as</a:t>
            </a:r>
            <a:r>
              <a:rPr lang="en-US" sz="1200" b="0" dirty="0">
                <a:solidFill>
                  <a:srgbClr val="ABB2BF"/>
                </a:solidFill>
                <a:effectLst/>
                <a:latin typeface="Fira Code" pitchFamily="49" charset="0"/>
              </a:rPr>
              <a:t> </a:t>
            </a:r>
            <a:r>
              <a:rPr lang="en-US" sz="1200" b="0" dirty="0">
                <a:solidFill>
                  <a:srgbClr val="E5C07B"/>
                </a:solidFill>
                <a:effectLst/>
                <a:latin typeface="Fira Code" pitchFamily="49" charset="0"/>
              </a:rPr>
              <a:t>pd</a:t>
            </a:r>
            <a:endParaRPr lang="en-US" sz="1200" b="0" dirty="0">
              <a:solidFill>
                <a:srgbClr val="ABB2BF"/>
              </a:solidFill>
              <a:effectLst/>
              <a:latin typeface="Fira Code" pitchFamily="49" charset="0"/>
            </a:endParaRPr>
          </a:p>
          <a:p>
            <a:br>
              <a:rPr lang="en-US" sz="1200" b="0" dirty="0">
                <a:solidFill>
                  <a:srgbClr val="ABB2BF"/>
                </a:solidFill>
                <a:effectLst/>
                <a:latin typeface="Fira Code" pitchFamily="49" charset="0"/>
              </a:rPr>
            </a:br>
            <a:r>
              <a:rPr lang="en-US" sz="1200" b="0" dirty="0" err="1">
                <a:solidFill>
                  <a:srgbClr val="E06C75"/>
                </a:solidFill>
                <a:effectLst/>
                <a:latin typeface="Fira Code" pitchFamily="49" charset="0"/>
              </a:rPr>
              <a:t>spacex_url</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a:solidFill>
                  <a:srgbClr val="98C379"/>
                </a:solidFill>
                <a:effectLst/>
                <a:latin typeface="Fira Code" pitchFamily="49" charset="0"/>
              </a:rPr>
              <a:t>"https://</a:t>
            </a:r>
            <a:r>
              <a:rPr lang="en-US" sz="1200" b="0" dirty="0" err="1">
                <a:solidFill>
                  <a:srgbClr val="98C379"/>
                </a:solidFill>
                <a:effectLst/>
                <a:latin typeface="Fira Code" pitchFamily="49" charset="0"/>
              </a:rPr>
              <a:t>api.spacexdata.com</a:t>
            </a:r>
            <a:r>
              <a:rPr lang="en-US" sz="1200" b="0" dirty="0">
                <a:solidFill>
                  <a:srgbClr val="98C379"/>
                </a:solidFill>
                <a:effectLst/>
                <a:latin typeface="Fira Code" pitchFamily="49" charset="0"/>
              </a:rPr>
              <a:t>/v4/launches/past"</a:t>
            </a:r>
            <a:br>
              <a:rPr lang="en-US" sz="1200" b="0" dirty="0">
                <a:solidFill>
                  <a:srgbClr val="ABB2BF"/>
                </a:solidFill>
                <a:effectLst/>
                <a:latin typeface="Fira Code" pitchFamily="49" charset="0"/>
              </a:rPr>
            </a:br>
            <a:r>
              <a:rPr lang="en-US" sz="1200" b="0" dirty="0">
                <a:solidFill>
                  <a:srgbClr val="E06C75"/>
                </a:solidFill>
                <a:effectLst/>
                <a:latin typeface="Fira Code" pitchFamily="49" charset="0"/>
              </a:rPr>
              <a:t>response</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err="1">
                <a:solidFill>
                  <a:srgbClr val="E5C07B"/>
                </a:solidFill>
                <a:effectLst/>
                <a:latin typeface="Fira Code" pitchFamily="49" charset="0"/>
              </a:rPr>
              <a:t>requests</a:t>
            </a:r>
            <a:r>
              <a:rPr lang="en-US" sz="1200" b="0" dirty="0" err="1">
                <a:solidFill>
                  <a:srgbClr val="ABB2BF"/>
                </a:solidFill>
                <a:effectLst/>
                <a:latin typeface="Fira Code" pitchFamily="49" charset="0"/>
              </a:rPr>
              <a:t>.</a:t>
            </a:r>
            <a:r>
              <a:rPr lang="en-US" sz="1200" b="0" dirty="0" err="1">
                <a:solidFill>
                  <a:srgbClr val="61AFEF"/>
                </a:solidFill>
                <a:effectLst/>
                <a:latin typeface="Fira Code" pitchFamily="49" charset="0"/>
              </a:rPr>
              <a:t>get</a:t>
            </a:r>
            <a:r>
              <a:rPr lang="en-US" sz="1200" b="0" dirty="0">
                <a:solidFill>
                  <a:srgbClr val="ABB2BF"/>
                </a:solidFill>
                <a:effectLst/>
                <a:latin typeface="Fira Code" pitchFamily="49" charset="0"/>
              </a:rPr>
              <a:t>(</a:t>
            </a:r>
            <a:r>
              <a:rPr lang="en-US" sz="1200" b="0" dirty="0" err="1">
                <a:solidFill>
                  <a:srgbClr val="E06C75"/>
                </a:solidFill>
                <a:effectLst/>
                <a:latin typeface="Fira Code" pitchFamily="49" charset="0"/>
              </a:rPr>
              <a:t>spacex_url</a:t>
            </a:r>
            <a:r>
              <a:rPr lang="en-US" sz="1200" b="0" dirty="0">
                <a:solidFill>
                  <a:srgbClr val="ABB2BF"/>
                </a:solidFill>
                <a:effectLst/>
                <a:latin typeface="Fira Code" pitchFamily="49" charset="0"/>
              </a:rPr>
              <a:t>)</a:t>
            </a:r>
            <a:br>
              <a:rPr lang="en-US" sz="1200" b="0" dirty="0">
                <a:solidFill>
                  <a:srgbClr val="ABB2BF"/>
                </a:solidFill>
                <a:effectLst/>
                <a:latin typeface="Fira Code" pitchFamily="49" charset="0"/>
              </a:rPr>
            </a:br>
            <a:r>
              <a:rPr lang="en-US" sz="1200" b="0" dirty="0">
                <a:solidFill>
                  <a:srgbClr val="E06C75"/>
                </a:solidFill>
                <a:effectLst/>
                <a:latin typeface="Fira Code" pitchFamily="49" charset="0"/>
              </a:rPr>
              <a:t>data</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err="1">
                <a:solidFill>
                  <a:srgbClr val="E5C07B"/>
                </a:solidFill>
                <a:effectLst/>
                <a:latin typeface="Fira Code" pitchFamily="49" charset="0"/>
              </a:rPr>
              <a:t>pd</a:t>
            </a:r>
            <a:r>
              <a:rPr lang="en-US" sz="1200" b="0" dirty="0" err="1">
                <a:solidFill>
                  <a:srgbClr val="ABB2BF"/>
                </a:solidFill>
                <a:effectLst/>
                <a:latin typeface="Fira Code" pitchFamily="49" charset="0"/>
              </a:rPr>
              <a:t>.</a:t>
            </a:r>
            <a:r>
              <a:rPr lang="en-US" sz="1200" b="0" dirty="0" err="1">
                <a:solidFill>
                  <a:srgbClr val="61AFEF"/>
                </a:solidFill>
                <a:effectLst/>
                <a:latin typeface="Fira Code" pitchFamily="49" charset="0"/>
              </a:rPr>
              <a:t>json_normalize</a:t>
            </a:r>
            <a:r>
              <a:rPr lang="en-US" sz="1200" b="0" dirty="0">
                <a:solidFill>
                  <a:srgbClr val="ABB2BF"/>
                </a:solidFill>
                <a:effectLst/>
                <a:latin typeface="Fira Code" pitchFamily="49" charset="0"/>
              </a:rPr>
              <a:t>(</a:t>
            </a:r>
            <a:r>
              <a:rPr lang="en-US" sz="1200" b="0" dirty="0" err="1">
                <a:solidFill>
                  <a:srgbClr val="E06C75"/>
                </a:solidFill>
                <a:effectLst/>
                <a:latin typeface="Fira Code" pitchFamily="49" charset="0"/>
              </a:rPr>
              <a:t>response</a:t>
            </a:r>
            <a:r>
              <a:rPr lang="en-US" sz="1200" b="0" dirty="0" err="1">
                <a:solidFill>
                  <a:srgbClr val="ABB2BF"/>
                </a:solidFill>
                <a:effectLst/>
                <a:latin typeface="Fira Code" pitchFamily="49" charset="0"/>
              </a:rPr>
              <a:t>.</a:t>
            </a:r>
            <a:r>
              <a:rPr lang="en-US" sz="1200" b="0" dirty="0" err="1">
                <a:solidFill>
                  <a:srgbClr val="61AFEF"/>
                </a:solidFill>
                <a:effectLst/>
                <a:latin typeface="Fira Code" pitchFamily="49" charset="0"/>
              </a:rPr>
              <a:t>json</a:t>
            </a:r>
            <a:r>
              <a:rPr lang="en-US" sz="1200" b="0" dirty="0">
                <a:solidFill>
                  <a:srgbClr val="ABB2BF"/>
                </a:solidFill>
                <a:effectLst/>
                <a:latin typeface="Fira Code" pitchFamily="49" charset="0"/>
              </a:rPr>
              <a:t>())</a:t>
            </a:r>
          </a:p>
        </p:txBody>
      </p:sp>
      <p:pic>
        <p:nvPicPr>
          <p:cNvPr id="19" name="Picture 18" descr="Graphical user interface, application&#10;&#10;Description automatically generated">
            <a:extLst>
              <a:ext uri="{FF2B5EF4-FFF2-40B4-BE49-F238E27FC236}">
                <a16:creationId xmlns:a16="http://schemas.microsoft.com/office/drawing/2014/main" id="{8012A7E4-9494-696E-5048-7A9E779A7BA2}"/>
              </a:ext>
            </a:extLst>
          </p:cNvPr>
          <p:cNvPicPr>
            <a:picLocks noChangeAspect="1"/>
          </p:cNvPicPr>
          <p:nvPr/>
        </p:nvPicPr>
        <p:blipFill>
          <a:blip r:embed="rId7"/>
          <a:stretch>
            <a:fillRect/>
          </a:stretch>
        </p:blipFill>
        <p:spPr>
          <a:xfrm>
            <a:off x="6792857" y="3404515"/>
            <a:ext cx="4430778" cy="244119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8C4BEEC4-0E80-0F43-7496-A02F8C862BF7}"/>
              </a:ext>
            </a:extLst>
          </p:cNvPr>
          <p:cNvSpPr/>
          <p:nvPr/>
        </p:nvSpPr>
        <p:spPr>
          <a:xfrm>
            <a:off x="5533730" y="2350502"/>
            <a:ext cx="1176792"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sz="1600" dirty="0"/>
              <a:t>Wikipedia Page</a:t>
            </a:r>
          </a:p>
        </p:txBody>
      </p:sp>
      <p:sp>
        <p:nvSpPr>
          <p:cNvPr id="16" name="Rounded Rectangle 15">
            <a:extLst>
              <a:ext uri="{FF2B5EF4-FFF2-40B4-BE49-F238E27FC236}">
                <a16:creationId xmlns:a16="http://schemas.microsoft.com/office/drawing/2014/main" id="{03B83B78-EFE8-3652-B34E-92E737CCA829}"/>
              </a:ext>
            </a:extLst>
          </p:cNvPr>
          <p:cNvSpPr/>
          <p:nvPr/>
        </p:nvSpPr>
        <p:spPr>
          <a:xfrm>
            <a:off x="5533730" y="3413631"/>
            <a:ext cx="1176792"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sz="1600" dirty="0"/>
              <a:t>HTML</a:t>
            </a:r>
          </a:p>
        </p:txBody>
      </p:sp>
      <p:sp>
        <p:nvSpPr>
          <p:cNvPr id="17" name="Rounded Rectangle 16">
            <a:extLst>
              <a:ext uri="{FF2B5EF4-FFF2-40B4-BE49-F238E27FC236}">
                <a16:creationId xmlns:a16="http://schemas.microsoft.com/office/drawing/2014/main" id="{FA2987A5-50B7-77CD-853F-67C97D2E0CFF}"/>
              </a:ext>
            </a:extLst>
          </p:cNvPr>
          <p:cNvSpPr/>
          <p:nvPr/>
        </p:nvSpPr>
        <p:spPr>
          <a:xfrm>
            <a:off x="5533730" y="4484785"/>
            <a:ext cx="1176792" cy="7380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N" sz="1600" dirty="0"/>
              <a:t>DataFrame</a:t>
            </a:r>
          </a:p>
        </p:txBody>
      </p:sp>
      <p:cxnSp>
        <p:nvCxnSpPr>
          <p:cNvPr id="18" name="Straight Arrow Connector 17">
            <a:extLst>
              <a:ext uri="{FF2B5EF4-FFF2-40B4-BE49-F238E27FC236}">
                <a16:creationId xmlns:a16="http://schemas.microsoft.com/office/drawing/2014/main" id="{09ED1EDF-3656-2FD3-DCBA-AA2DF4C3FFDA}"/>
              </a:ext>
            </a:extLst>
          </p:cNvPr>
          <p:cNvCxnSpPr>
            <a:cxnSpLocks/>
            <a:stCxn id="16" idx="2"/>
            <a:endCxn id="17" idx="0"/>
          </p:cNvCxnSpPr>
          <p:nvPr/>
        </p:nvCxnSpPr>
        <p:spPr>
          <a:xfrm>
            <a:off x="6122126" y="4151632"/>
            <a:ext cx="0" cy="333153"/>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19" name="Straight Arrow Connector 18">
            <a:extLst>
              <a:ext uri="{FF2B5EF4-FFF2-40B4-BE49-F238E27FC236}">
                <a16:creationId xmlns:a16="http://schemas.microsoft.com/office/drawing/2014/main" id="{16D07CEA-AB04-4555-BCF3-46C03A130F8E}"/>
              </a:ext>
            </a:extLst>
          </p:cNvPr>
          <p:cNvCxnSpPr>
            <a:cxnSpLocks/>
            <a:stCxn id="15" idx="2"/>
            <a:endCxn id="16" idx="0"/>
          </p:cNvCxnSpPr>
          <p:nvPr/>
        </p:nvCxnSpPr>
        <p:spPr>
          <a:xfrm>
            <a:off x="6122126" y="3088503"/>
            <a:ext cx="0" cy="325128"/>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87190A31-03C5-B9B4-BBD4-7B325BD333AD}"/>
              </a:ext>
            </a:extLst>
          </p:cNvPr>
          <p:cNvSpPr txBox="1">
            <a:spLocks/>
          </p:cNvSpPr>
          <p:nvPr/>
        </p:nvSpPr>
        <p:spPr>
          <a:xfrm>
            <a:off x="5321867" y="1792288"/>
            <a:ext cx="6049395"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Text Placeholder 2">
            <a:extLst>
              <a:ext uri="{FF2B5EF4-FFF2-40B4-BE49-F238E27FC236}">
                <a16:creationId xmlns:a16="http://schemas.microsoft.com/office/drawing/2014/main" id="{2CB036FF-2C24-13AA-5100-A0C05496561F}"/>
              </a:ext>
            </a:extLst>
          </p:cNvPr>
          <p:cNvSpPr txBox="1">
            <a:spLocks/>
          </p:cNvSpPr>
          <p:nvPr/>
        </p:nvSpPr>
        <p:spPr>
          <a:xfrm>
            <a:off x="738403" y="1799648"/>
            <a:ext cx="4501129"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2"/>
                </a:solidFill>
              </a:rPr>
              <a:t>Wikipedia Falcon Page </a:t>
            </a:r>
            <a:r>
              <a:rPr lang="en-US" sz="1800" dirty="0">
                <a:solidFill>
                  <a:schemeClr val="bg2">
                    <a:lumMod val="75000"/>
                  </a:schemeClr>
                </a:solidFill>
                <a:hlinkClick r:id="rId3">
                  <a:extLst>
                    <a:ext uri="{A12FA001-AC4F-418D-AE19-62706E023703}">
                      <ahyp:hlinkClr xmlns:ahyp="http://schemas.microsoft.com/office/drawing/2018/hyperlinkcolor" val="tx"/>
                    </a:ext>
                  </a:extLst>
                </a:hlinkClick>
              </a:rPr>
              <a:t>https://en.wikipedia.org/wiki/List_of_Falcon_9_and_Falcon_Heavy_launches</a:t>
            </a:r>
            <a:endParaRPr lang="en-US" sz="1800" dirty="0">
              <a:solidFill>
                <a:schemeClr val="bg2">
                  <a:lumMod val="75000"/>
                </a:schemeClr>
              </a:solidFill>
            </a:endParaRPr>
          </a:p>
          <a:p>
            <a:pPr>
              <a:lnSpc>
                <a:spcPct val="100000"/>
              </a:lnSpc>
              <a:spcBef>
                <a:spcPts val="1400"/>
              </a:spcBef>
            </a:pPr>
            <a:endParaRPr lang="en-US" dirty="0">
              <a:solidFill>
                <a:schemeClr val="accent1"/>
              </a:solidFill>
            </a:endParaRPr>
          </a:p>
          <a:p>
            <a:pPr>
              <a:lnSpc>
                <a:spcPct val="100000"/>
              </a:lnSpc>
              <a:spcBef>
                <a:spcPts val="1400"/>
              </a:spcBef>
            </a:pPr>
            <a:r>
              <a:rPr lang="en-US" dirty="0">
                <a:solidFill>
                  <a:schemeClr val="accent2"/>
                </a:solidFill>
              </a:rPr>
              <a:t>My Notebook</a:t>
            </a:r>
          </a:p>
          <a:p>
            <a:pPr>
              <a:lnSpc>
                <a:spcPct val="100000"/>
              </a:lnSpc>
              <a:spcBef>
                <a:spcPts val="1400"/>
              </a:spcBef>
            </a:pPr>
            <a:r>
              <a:rPr lang="en-US" dirty="0">
                <a:hlinkClick r:id="rId4"/>
              </a:rPr>
              <a:t>https://github.com/gordonwong88/Story2/blob/main/2-jupyter-labs-webscraping.ipynb</a:t>
            </a:r>
            <a:endParaRPr lang="en-US" dirty="0"/>
          </a:p>
        </p:txBody>
      </p:sp>
      <p:sp>
        <p:nvSpPr>
          <p:cNvPr id="22" name="TextBox 21">
            <a:extLst>
              <a:ext uri="{FF2B5EF4-FFF2-40B4-BE49-F238E27FC236}">
                <a16:creationId xmlns:a16="http://schemas.microsoft.com/office/drawing/2014/main" id="{5A20CCC2-1962-149A-D784-DF4B74967B52}"/>
              </a:ext>
            </a:extLst>
          </p:cNvPr>
          <p:cNvSpPr txBox="1"/>
          <p:nvPr/>
        </p:nvSpPr>
        <p:spPr>
          <a:xfrm>
            <a:off x="6850521" y="1878510"/>
            <a:ext cx="4380742" cy="1569660"/>
          </a:xfrm>
          <a:prstGeom prst="rect">
            <a:avLst/>
          </a:prstGeom>
          <a:noFill/>
        </p:spPr>
        <p:txBody>
          <a:bodyPr wrap="square">
            <a:spAutoFit/>
          </a:bodyPr>
          <a:lstStyle/>
          <a:p>
            <a:r>
              <a:rPr lang="en-US" sz="1200" b="0" dirty="0">
                <a:solidFill>
                  <a:srgbClr val="C678DD"/>
                </a:solidFill>
                <a:effectLst/>
                <a:latin typeface="Fira Code" pitchFamily="49" charset="0"/>
              </a:rPr>
              <a:t>import</a:t>
            </a:r>
            <a:r>
              <a:rPr lang="en-US" sz="1200" b="0" dirty="0">
                <a:solidFill>
                  <a:srgbClr val="ABB2BF"/>
                </a:solidFill>
                <a:effectLst/>
                <a:latin typeface="Fira Code" pitchFamily="49" charset="0"/>
              </a:rPr>
              <a:t> </a:t>
            </a:r>
            <a:r>
              <a:rPr lang="en-US" sz="1200" b="0" dirty="0">
                <a:solidFill>
                  <a:srgbClr val="E5C07B"/>
                </a:solidFill>
                <a:effectLst/>
                <a:latin typeface="Fira Code" pitchFamily="49" charset="0"/>
              </a:rPr>
              <a:t>requests</a:t>
            </a:r>
            <a:endParaRPr lang="en-US" sz="1200" b="0" dirty="0">
              <a:solidFill>
                <a:srgbClr val="ABB2BF"/>
              </a:solidFill>
              <a:effectLst/>
              <a:latin typeface="Fira Code" pitchFamily="49" charset="0"/>
            </a:endParaRPr>
          </a:p>
          <a:p>
            <a:r>
              <a:rPr lang="en-US" sz="1200" b="0" dirty="0">
                <a:solidFill>
                  <a:srgbClr val="C678DD"/>
                </a:solidFill>
                <a:effectLst/>
                <a:latin typeface="Fira Code" pitchFamily="49" charset="0"/>
              </a:rPr>
              <a:t>from</a:t>
            </a:r>
            <a:r>
              <a:rPr lang="en-US" sz="1200" b="0" dirty="0">
                <a:solidFill>
                  <a:srgbClr val="ABB2BF"/>
                </a:solidFill>
                <a:effectLst/>
                <a:latin typeface="Fira Code" pitchFamily="49" charset="0"/>
              </a:rPr>
              <a:t> </a:t>
            </a:r>
            <a:r>
              <a:rPr lang="en-US" sz="1200" b="0" dirty="0">
                <a:solidFill>
                  <a:srgbClr val="E5C07B"/>
                </a:solidFill>
                <a:effectLst/>
                <a:latin typeface="Fira Code" pitchFamily="49" charset="0"/>
              </a:rPr>
              <a:t>bs4</a:t>
            </a:r>
            <a:r>
              <a:rPr lang="en-US" sz="1200" b="0" dirty="0">
                <a:solidFill>
                  <a:srgbClr val="ABB2BF"/>
                </a:solidFill>
                <a:effectLst/>
                <a:latin typeface="Fira Code" pitchFamily="49" charset="0"/>
              </a:rPr>
              <a:t> </a:t>
            </a:r>
            <a:r>
              <a:rPr lang="en-US" sz="1200" b="0" dirty="0">
                <a:solidFill>
                  <a:srgbClr val="C678DD"/>
                </a:solidFill>
                <a:effectLst/>
                <a:latin typeface="Fira Code" pitchFamily="49" charset="0"/>
              </a:rPr>
              <a:t>import</a:t>
            </a:r>
            <a:r>
              <a:rPr lang="en-US" sz="1200" b="0" dirty="0">
                <a:solidFill>
                  <a:srgbClr val="ABB2BF"/>
                </a:solidFill>
                <a:effectLst/>
                <a:latin typeface="Fira Code" pitchFamily="49" charset="0"/>
              </a:rPr>
              <a:t> </a:t>
            </a:r>
            <a:r>
              <a:rPr lang="en-US" sz="1200" b="0" dirty="0" err="1">
                <a:solidFill>
                  <a:srgbClr val="E5C07B"/>
                </a:solidFill>
                <a:effectLst/>
                <a:latin typeface="Fira Code" pitchFamily="49" charset="0"/>
              </a:rPr>
              <a:t>BeautifulSoup</a:t>
            </a:r>
            <a:br>
              <a:rPr lang="en-US" sz="1200" b="0" dirty="0">
                <a:solidFill>
                  <a:srgbClr val="ABB2BF"/>
                </a:solidFill>
                <a:effectLst/>
                <a:latin typeface="Fira Code" pitchFamily="49" charset="0"/>
              </a:rPr>
            </a:br>
            <a:r>
              <a:rPr lang="en-US" sz="1200" b="0" dirty="0" err="1">
                <a:solidFill>
                  <a:srgbClr val="E06C75"/>
                </a:solidFill>
                <a:effectLst/>
                <a:latin typeface="Fira Code" pitchFamily="49" charset="0"/>
              </a:rPr>
              <a:t>url</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a:solidFill>
                  <a:srgbClr val="98C379"/>
                </a:solidFill>
                <a:effectLst/>
                <a:latin typeface="Fira Code" pitchFamily="49" charset="0"/>
              </a:rPr>
              <a:t>'https://</a:t>
            </a:r>
            <a:r>
              <a:rPr lang="en-US" sz="1200" b="0" dirty="0" err="1">
                <a:solidFill>
                  <a:srgbClr val="98C379"/>
                </a:solidFill>
                <a:effectLst/>
                <a:latin typeface="Fira Code" pitchFamily="49" charset="0"/>
              </a:rPr>
              <a:t>en.wikipedia.org</a:t>
            </a:r>
            <a:r>
              <a:rPr lang="en-US" sz="1200" b="0" dirty="0">
                <a:solidFill>
                  <a:srgbClr val="98C379"/>
                </a:solidFill>
                <a:effectLst/>
                <a:latin typeface="Fira Code" pitchFamily="49" charset="0"/>
              </a:rPr>
              <a:t>/wiki/List_of_Falcon_9_and_Falcon_Heavy_launches'</a:t>
            </a:r>
            <a:endParaRPr lang="en-US" sz="1200" b="0" dirty="0">
              <a:solidFill>
                <a:srgbClr val="ABB2BF"/>
              </a:solidFill>
              <a:effectLst/>
              <a:latin typeface="Fira Code" pitchFamily="49" charset="0"/>
            </a:endParaRPr>
          </a:p>
          <a:p>
            <a:r>
              <a:rPr lang="en-US" sz="1200" b="0" dirty="0">
                <a:solidFill>
                  <a:srgbClr val="E06C75"/>
                </a:solidFill>
                <a:effectLst/>
                <a:latin typeface="Fira Code" pitchFamily="49" charset="0"/>
              </a:rPr>
              <a:t>response</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err="1">
                <a:solidFill>
                  <a:srgbClr val="E5C07B"/>
                </a:solidFill>
                <a:effectLst/>
                <a:latin typeface="Fira Code" pitchFamily="49" charset="0"/>
              </a:rPr>
              <a:t>requests</a:t>
            </a:r>
            <a:r>
              <a:rPr lang="en-US" sz="1200" b="0" dirty="0" err="1">
                <a:solidFill>
                  <a:srgbClr val="ABB2BF"/>
                </a:solidFill>
                <a:effectLst/>
                <a:latin typeface="Fira Code" pitchFamily="49" charset="0"/>
              </a:rPr>
              <a:t>.</a:t>
            </a:r>
            <a:r>
              <a:rPr lang="en-US" sz="1200" b="0" dirty="0" err="1">
                <a:solidFill>
                  <a:srgbClr val="61AFEF"/>
                </a:solidFill>
                <a:effectLst/>
                <a:latin typeface="Fira Code" pitchFamily="49" charset="0"/>
              </a:rPr>
              <a:t>get</a:t>
            </a:r>
            <a:r>
              <a:rPr lang="en-US" sz="1200" b="0" dirty="0">
                <a:solidFill>
                  <a:srgbClr val="ABB2BF"/>
                </a:solidFill>
                <a:effectLst/>
                <a:latin typeface="Fira Code" pitchFamily="49" charset="0"/>
              </a:rPr>
              <a:t>(</a:t>
            </a:r>
            <a:r>
              <a:rPr lang="en-US" sz="1200" b="0" dirty="0" err="1">
                <a:solidFill>
                  <a:srgbClr val="E06C75"/>
                </a:solidFill>
                <a:effectLst/>
                <a:latin typeface="Fira Code" pitchFamily="49" charset="0"/>
              </a:rPr>
              <a:t>url</a:t>
            </a:r>
            <a:r>
              <a:rPr lang="en-US" sz="1200" b="0" dirty="0">
                <a:solidFill>
                  <a:srgbClr val="ABB2BF"/>
                </a:solidFill>
                <a:effectLst/>
                <a:latin typeface="Fira Code" pitchFamily="49" charset="0"/>
              </a:rPr>
              <a:t>)</a:t>
            </a:r>
          </a:p>
          <a:p>
            <a:r>
              <a:rPr lang="en-US" sz="1200" b="0" dirty="0" err="1">
                <a:solidFill>
                  <a:srgbClr val="E06C75"/>
                </a:solidFill>
                <a:effectLst/>
                <a:latin typeface="Fira Code" pitchFamily="49" charset="0"/>
              </a:rPr>
              <a:t>html_data</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err="1">
                <a:solidFill>
                  <a:srgbClr val="E06C75"/>
                </a:solidFill>
                <a:effectLst/>
                <a:latin typeface="Fira Code" pitchFamily="49" charset="0"/>
              </a:rPr>
              <a:t>response</a:t>
            </a:r>
            <a:r>
              <a:rPr lang="en-US" sz="1200" b="0" dirty="0" err="1">
                <a:solidFill>
                  <a:srgbClr val="ABB2BF"/>
                </a:solidFill>
                <a:effectLst/>
                <a:latin typeface="Fira Code" pitchFamily="49" charset="0"/>
              </a:rPr>
              <a:t>.</a:t>
            </a:r>
            <a:r>
              <a:rPr lang="en-US" sz="1200" b="0" dirty="0" err="1">
                <a:solidFill>
                  <a:srgbClr val="E06C75"/>
                </a:solidFill>
                <a:effectLst/>
                <a:latin typeface="Fira Code" pitchFamily="49" charset="0"/>
              </a:rPr>
              <a:t>text</a:t>
            </a:r>
            <a:endParaRPr lang="en-US" sz="1200" b="0" dirty="0">
              <a:solidFill>
                <a:srgbClr val="ABB2BF"/>
              </a:solidFill>
              <a:effectLst/>
              <a:latin typeface="Fira Code" pitchFamily="49" charset="0"/>
            </a:endParaRPr>
          </a:p>
          <a:p>
            <a:r>
              <a:rPr lang="en-US" sz="1200" b="0" dirty="0">
                <a:solidFill>
                  <a:srgbClr val="E06C75"/>
                </a:solidFill>
                <a:effectLst/>
                <a:latin typeface="Fira Code" pitchFamily="49" charset="0"/>
              </a:rPr>
              <a:t>soup</a:t>
            </a:r>
            <a:r>
              <a:rPr lang="en-US" sz="1200" b="0" dirty="0">
                <a:solidFill>
                  <a:srgbClr val="ABB2BF"/>
                </a:solidFill>
                <a:effectLst/>
                <a:latin typeface="Fira Code" pitchFamily="49" charset="0"/>
              </a:rPr>
              <a:t> </a:t>
            </a:r>
            <a:r>
              <a:rPr lang="en-US" sz="1200" b="0" dirty="0">
                <a:solidFill>
                  <a:srgbClr val="56B6C2"/>
                </a:solidFill>
                <a:effectLst/>
                <a:latin typeface="Fira Code" pitchFamily="49" charset="0"/>
              </a:rPr>
              <a:t>=</a:t>
            </a:r>
            <a:r>
              <a:rPr lang="en-US" sz="1200" b="0" dirty="0">
                <a:solidFill>
                  <a:srgbClr val="ABB2BF"/>
                </a:solidFill>
                <a:effectLst/>
                <a:latin typeface="Fira Code" pitchFamily="49" charset="0"/>
              </a:rPr>
              <a:t> </a:t>
            </a:r>
            <a:r>
              <a:rPr lang="en-US" sz="1200" b="0" dirty="0" err="1">
                <a:solidFill>
                  <a:srgbClr val="E5C07B"/>
                </a:solidFill>
                <a:effectLst/>
                <a:latin typeface="Fira Code" pitchFamily="49" charset="0"/>
              </a:rPr>
              <a:t>BeautifulSoup</a:t>
            </a:r>
            <a:r>
              <a:rPr lang="en-US" sz="1200" b="0" dirty="0">
                <a:solidFill>
                  <a:srgbClr val="ABB2BF"/>
                </a:solidFill>
                <a:effectLst/>
                <a:latin typeface="Fira Code" pitchFamily="49" charset="0"/>
              </a:rPr>
              <a:t>(</a:t>
            </a:r>
            <a:r>
              <a:rPr lang="en-US" sz="1200" b="0" dirty="0" err="1">
                <a:solidFill>
                  <a:srgbClr val="E06C75"/>
                </a:solidFill>
                <a:effectLst/>
                <a:latin typeface="Fira Code" pitchFamily="49" charset="0"/>
              </a:rPr>
              <a:t>html_data</a:t>
            </a:r>
            <a:r>
              <a:rPr lang="en-US" sz="1200" b="0" dirty="0">
                <a:solidFill>
                  <a:srgbClr val="ABB2BF"/>
                </a:solidFill>
                <a:effectLst/>
                <a:latin typeface="Fira Code" pitchFamily="49" charset="0"/>
              </a:rPr>
              <a:t>)</a:t>
            </a:r>
          </a:p>
        </p:txBody>
      </p:sp>
      <p:pic>
        <p:nvPicPr>
          <p:cNvPr id="26" name="Picture 25" descr="Graphical user interface, text, application, email&#10;&#10;Description automatically generated">
            <a:extLst>
              <a:ext uri="{FF2B5EF4-FFF2-40B4-BE49-F238E27FC236}">
                <a16:creationId xmlns:a16="http://schemas.microsoft.com/office/drawing/2014/main" id="{0ACCBAE3-95CE-5B21-C5B5-C4BD5004F22B}"/>
              </a:ext>
            </a:extLst>
          </p:cNvPr>
          <p:cNvPicPr>
            <a:picLocks noChangeAspect="1"/>
          </p:cNvPicPr>
          <p:nvPr/>
        </p:nvPicPr>
        <p:blipFill>
          <a:blip r:embed="rId5"/>
          <a:stretch>
            <a:fillRect/>
          </a:stretch>
        </p:blipFill>
        <p:spPr>
          <a:xfrm>
            <a:off x="6922385" y="3462171"/>
            <a:ext cx="4282285" cy="244960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749</TotalTime>
  <Words>3007</Words>
  <Application>Microsoft Office PowerPoint</Application>
  <PresentationFormat>Widescreen</PresentationFormat>
  <Paragraphs>510</Paragraphs>
  <Slides>47</Slides>
  <Notes>39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-apple-system</vt:lpstr>
      <vt:lpstr>Abadi</vt:lpstr>
      <vt:lpstr>Arial</vt:lpstr>
      <vt:lpstr>Calibri</vt:lpstr>
      <vt:lpstr>Fira Code</vt:lpstr>
      <vt:lpstr>IBM Plex Mono SemiBold</vt:lpstr>
      <vt:lpstr>Roboto</vt:lpstr>
      <vt:lpstr>Trebuchet MS</vt:lpstr>
      <vt:lpstr>Wingdings</vt:lpstr>
      <vt:lpstr>Wingdings 3</vt:lpstr>
      <vt:lpstr>Custom Design</vt:lpstr>
      <vt:lpstr>Facet</vt:lpstr>
      <vt:lpstr>IBM Data Science Capstone Project – Space Y</vt:lpstr>
      <vt:lpstr>PowerPoint Presentation</vt:lpstr>
      <vt:lpstr>PowerPoint Presentation</vt:lpstr>
      <vt:lpstr>PowerPoint Presentation</vt:lpstr>
      <vt:lpstr>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vt:lpstr>
      <vt:lpstr>PowerPoint Presentation</vt:lpstr>
      <vt:lpstr>PowerPoint Presentation</vt:lpstr>
      <vt:lpstr>PowerPoint Presentation</vt:lpstr>
      <vt:lpstr>Part 4</vt:lpstr>
      <vt:lpstr>PowerPoint Presentation</vt:lpstr>
      <vt:lpstr>PowerPoint Presentation</vt:lpstr>
      <vt:lpstr>PowerPoint Presentation</vt:lpstr>
      <vt:lpstr>Part 5</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Gordon Wong</cp:lastModifiedBy>
  <cp:revision>375</cp:revision>
  <dcterms:created xsi:type="dcterms:W3CDTF">2021-04-29T18:58:34Z</dcterms:created>
  <dcterms:modified xsi:type="dcterms:W3CDTF">2024-12-20T13:29:37Z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